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720263" cy="5670550"/>
  <p:notesSz cx="7559675" cy="106918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810" y="-84"/>
      </p:cViewPr>
      <p:guideLst>
        <p:guide orient="horz" pos="1786"/>
        <p:guide pos="30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 eaLnBrk="1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Liberation Sans" pitchFamily="18"/>
                <a:ea typeface="Segoe UI" pitchFamily="2"/>
                <a:cs typeface="Tahoma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 algn="r" eaLnBrk="1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Liberation Sans" pitchFamily="18"/>
                <a:ea typeface="Segoe UI" pitchFamily="2"/>
                <a:cs typeface="Tahoma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 eaLnBrk="1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Liberation Sans" pitchFamily="18"/>
                <a:ea typeface="Segoe UI" pitchFamily="2"/>
                <a:cs typeface="Tahoma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numCol="1" anchor="b" anchorCtr="0" compatLnSpc="1">
            <a:prstTxWarp prst="textNoShape">
              <a:avLst/>
            </a:prstTxWarp>
          </a:bodyPr>
          <a:lstStyle>
            <a:lvl1pPr algn="r" eaLnBrk="1">
              <a:buSzPct val="45000"/>
              <a:buFont typeface="StarSymbol"/>
              <a:buNone/>
              <a:defRPr sz="1400">
                <a:solidFill>
                  <a:schemeClr val="tx1"/>
                </a:solidFill>
                <a:latin typeface="Liberation Sans"/>
                <a:ea typeface="Segoe UI" pitchFamily="34" charset="0"/>
                <a:cs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9A423E26-97EA-405A-9231-8EF539BCC8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817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Образ слайда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729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endParaRPr lang="ru-RU" noProof="0" smtClean="0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ru-RU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r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ru-RU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ru-RU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defRPr sz="1400">
                <a:solidFill>
                  <a:schemeClr val="tx1"/>
                </a:solidFill>
                <a:latin typeface="Liberation Sans"/>
                <a:ea typeface="Segoe UI" pitchFamily="34" charset="0"/>
                <a:cs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138BC00-B52D-4CFC-AC8D-20DF86317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2945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30000"/>
      </a:spcBef>
      <a:spcAft>
        <a:spcPct val="0"/>
      </a:spcAft>
      <a:defRPr lang="ru-RU" sz="2000" kern="1200">
        <a:solidFill>
          <a:schemeClr val="tx1"/>
        </a:solidFill>
        <a:highlight>
          <a:srgbClr val="FFFFFF"/>
        </a:highlight>
        <a:latin typeface="Liberation Sans" pitchFamily="1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44488" y="812800"/>
            <a:ext cx="6869112" cy="4008438"/>
          </a:xfrm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3" y="1762125"/>
            <a:ext cx="8262937" cy="1214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7325" y="3213100"/>
            <a:ext cx="6805613" cy="14493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87654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204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46913" y="225425"/>
            <a:ext cx="2185987" cy="278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5775" y="225425"/>
            <a:ext cx="6408738" cy="278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77825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3" y="1762125"/>
            <a:ext cx="8262937" cy="1214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7325" y="3213100"/>
            <a:ext cx="6805613" cy="14493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19B23-1EFA-4DC2-88B9-60BDBA4F5E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88991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347AD-D175-44B4-B3BE-D34F18958B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171002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3643313"/>
            <a:ext cx="8261350" cy="1127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8350" y="2403475"/>
            <a:ext cx="8261350" cy="12398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A1B7EE-4494-45A0-8D5F-AC163B6879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451562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7663" y="1079500"/>
            <a:ext cx="4435475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079500"/>
            <a:ext cx="4437062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E5178C-2BD0-4FFA-91DA-39629C78EF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589964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27013"/>
            <a:ext cx="8748713" cy="9445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775" y="1270000"/>
            <a:ext cx="4295775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" y="1798638"/>
            <a:ext cx="4295775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7125" y="1270000"/>
            <a:ext cx="4297363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7125" y="1798638"/>
            <a:ext cx="4297363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069D5A-DF6B-478B-96A6-82AD25D280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86292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24D9AC-EFC9-42A6-B04B-4F5B153911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60470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64CFCC-C084-4738-B90E-BBFBEFAAA9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6839774"/>
      </p:ext>
    </p:extLst>
  </p:cSld>
  <p:clrMapOvr>
    <a:masterClrMapping/>
  </p:clrMapOvr>
  <p:transition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25425"/>
            <a:ext cx="3198813" cy="9604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0475" y="225425"/>
            <a:ext cx="5434013" cy="484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5775" y="1185863"/>
            <a:ext cx="3198813" cy="3879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C0AEF2-F4FC-4BBB-AEEE-68BA687CE4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83050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2193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968750"/>
            <a:ext cx="5832475" cy="469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5000" y="506413"/>
            <a:ext cx="5832475" cy="340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05000" y="4438650"/>
            <a:ext cx="5832475" cy="665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A1F05A-C794-40F6-B964-6997E29B36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498194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5ECC1C-437D-41C0-B84A-D8ED7E0521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74472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6763" y="36513"/>
            <a:ext cx="2255837" cy="46434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7663" y="36513"/>
            <a:ext cx="6616700" cy="4643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5BDFDB-4A01-40E4-9160-FC01C6A3E2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6063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3643313"/>
            <a:ext cx="8261350" cy="1127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8350" y="2403475"/>
            <a:ext cx="8261350" cy="12398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306567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5775" y="1327150"/>
            <a:ext cx="4297363" cy="1682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5538" y="1327150"/>
            <a:ext cx="4297362" cy="1682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09011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27013"/>
            <a:ext cx="8748713" cy="9445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775" y="1270000"/>
            <a:ext cx="4295775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" y="1798638"/>
            <a:ext cx="4295775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7125" y="1270000"/>
            <a:ext cx="4297363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7125" y="1798638"/>
            <a:ext cx="4297363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30200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27668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938401"/>
      </p:ext>
    </p:extLst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25425"/>
            <a:ext cx="3198813" cy="9604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0475" y="225425"/>
            <a:ext cx="5434013" cy="484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5775" y="1185863"/>
            <a:ext cx="3198813" cy="3879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25166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968750"/>
            <a:ext cx="5832475" cy="469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5000" y="506413"/>
            <a:ext cx="5832475" cy="340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05000" y="4438650"/>
            <a:ext cx="5832475" cy="665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8827702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7375"/>
            <a:ext cx="971708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Полилиния 2"/>
          <p:cNvSpPr>
            <a:spLocks/>
          </p:cNvSpPr>
          <p:nvPr/>
        </p:nvSpPr>
        <p:spPr bwMode="auto">
          <a:xfrm>
            <a:off x="0" y="0"/>
            <a:ext cx="9720263" cy="3178175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85775" y="225425"/>
            <a:ext cx="8747125" cy="947738"/>
          </a:xfrm>
          <a:prstGeom prst="rect">
            <a:avLst/>
          </a:prstGeom>
          <a:solidFill>
            <a:srgbClr val="729FCF"/>
          </a:solidFill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485775" y="1327150"/>
            <a:ext cx="8747125" cy="16827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1060"/>
              </a:spcBef>
              <a:spcAft>
                <a:spcPts val="0"/>
              </a:spcAft>
              <a:buSzPct val="45000"/>
              <a:buFont typeface="StarSymbol"/>
              <a:buNone/>
              <a:defRPr lang="ru-RU" sz="24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defPPr>
            <a:lvl1pPr marL="432000" marR="0" lvl="0" indent="-324000">
              <a:spcBef>
                <a:spcPts val="106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1pPr>
            <a:lvl2pPr marL="864000" marR="0" lvl="1" indent="-324000">
              <a:spcBef>
                <a:spcPts val="850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1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2pPr>
            <a:lvl3pPr marL="1295999" marR="0" lvl="2" indent="-288000">
              <a:spcBef>
                <a:spcPts val="635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8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3pPr>
            <a:lvl4pPr marL="1728000" marR="0" lvl="3" indent="-216000">
              <a:spcBef>
                <a:spcPts val="425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4pPr>
            <a:lvl5pPr marL="2160000" marR="0" lvl="4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5pPr>
            <a:lvl6pPr marL="2592000" marR="0" lvl="5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6pPr>
            <a:lvl7pPr marL="3024000" marR="0" lvl="6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7pPr>
            <a:lvl8pPr marL="3456000" marR="0" lvl="7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8pPr>
            <a:lvl9pPr marL="3887999" marR="0" lvl="8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rgbClr val="FFFFFF"/>
                </a:highlight>
                <a:latin typeface="Liberation Sans" pitchFamily="18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30" name="Полилиния 5"/>
          <p:cNvSpPr>
            <a:spLocks/>
          </p:cNvSpPr>
          <p:nvPr/>
        </p:nvSpPr>
        <p:spPr bwMode="auto">
          <a:xfrm>
            <a:off x="485775" y="219075"/>
            <a:ext cx="8747125" cy="94773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912278383 h 21600"/>
              <a:gd name="T4" fmla="*/ 2147483646 w 21600"/>
              <a:gd name="T5" fmla="*/ 1824556765 h 21600"/>
              <a:gd name="T6" fmla="*/ 0 w 21600"/>
              <a:gd name="T7" fmla="*/ 912278383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8117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587375" y="290513"/>
            <a:ext cx="8494713" cy="75406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032" name="TextBox 7"/>
          <p:cNvSpPr txBox="1">
            <a:spLocks noChangeArrowheads="1"/>
          </p:cNvSpPr>
          <p:nvPr/>
        </p:nvSpPr>
        <p:spPr bwMode="auto">
          <a:xfrm>
            <a:off x="347663" y="5165725"/>
            <a:ext cx="22637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/>
            <a:endParaRPr lang="ru-RU" sz="1400">
              <a:latin typeface="Liberation Sans"/>
              <a:ea typeface="Segoe UI" pitchFamily="34" charset="0"/>
              <a:cs typeface="Tahoma" pitchFamily="34" charset="0"/>
            </a:endParaRPr>
          </a:p>
        </p:txBody>
      </p:sp>
      <p:sp>
        <p:nvSpPr>
          <p:cNvPr id="1033" name="TextBox 8"/>
          <p:cNvSpPr txBox="1">
            <a:spLocks noChangeArrowheads="1"/>
          </p:cNvSpPr>
          <p:nvPr/>
        </p:nvSpPr>
        <p:spPr bwMode="auto">
          <a:xfrm>
            <a:off x="3319463" y="5165725"/>
            <a:ext cx="308133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/>
            <a:endParaRPr lang="ru-RU" sz="1400">
              <a:latin typeface="Liberation Sans"/>
              <a:ea typeface="Segoe UI" pitchFamily="34" charset="0"/>
              <a:cs typeface="Tahoma" pitchFamily="34" charset="0"/>
            </a:endParaRPr>
          </a:p>
        </p:txBody>
      </p:sp>
      <p:sp>
        <p:nvSpPr>
          <p:cNvPr id="1034" name="TextBox 9"/>
          <p:cNvSpPr txBox="1">
            <a:spLocks noChangeArrowheads="1"/>
          </p:cNvSpPr>
          <p:nvPr/>
        </p:nvSpPr>
        <p:spPr bwMode="auto">
          <a:xfrm>
            <a:off x="7108825" y="5165725"/>
            <a:ext cx="22637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/>
            <a:fld id="{FCACEEA9-BD39-4C56-B95B-6EA08ABC79E4}" type="slidenum">
              <a:rPr lang="ru-RU" altLang="ru-RU" sz="1400">
                <a:latin typeface="Liberation Sans"/>
                <a:ea typeface="Segoe UI" pitchFamily="34" charset="0"/>
                <a:cs typeface="Tahoma" pitchFamily="34" charset="0"/>
              </a:rPr>
              <a:pPr algn="r" eaLnBrk="1"/>
              <a:t>‹#›</a:t>
            </a:fld>
            <a:endParaRPr lang="ru-RU" altLang="ru-RU" sz="1400">
              <a:latin typeface="Liberation Sans"/>
              <a:ea typeface="Segoe UI" pitchFamily="34" charset="0"/>
              <a:cs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3300" kern="1200">
          <a:solidFill>
            <a:srgbClr val="FFFFFF"/>
          </a:solidFill>
          <a:highlight>
            <a:srgbClr val="729FCF"/>
          </a:highlight>
          <a:latin typeface="Liberation Sans" pitchFamily="1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FFFFFF"/>
          </a:solidFill>
          <a:latin typeface="Liberation Sans"/>
        </a:defRPr>
      </a:lvl9pPr>
    </p:titleStyle>
    <p:bodyStyle>
      <a:lvl1pPr marL="342900" indent="-342900" algn="l" rtl="0" eaLnBrk="0" fontAlgn="base" hangingPunct="0">
        <a:spcBef>
          <a:spcPts val="1063"/>
        </a:spcBef>
        <a:spcAft>
          <a:spcPct val="0"/>
        </a:spcAft>
        <a:defRPr lang="ru-RU" sz="2400" kern="1200">
          <a:solidFill>
            <a:schemeClr val="tx1"/>
          </a:solidFill>
          <a:highlight>
            <a:srgbClr val="FFFFFF"/>
          </a:highlight>
          <a:latin typeface="Liberation Sans" pitchFamily="1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лилиния 1"/>
          <p:cNvSpPr>
            <a:spLocks/>
          </p:cNvSpPr>
          <p:nvPr/>
        </p:nvSpPr>
        <p:spPr bwMode="auto">
          <a:xfrm>
            <a:off x="0" y="5040313"/>
            <a:ext cx="9720263" cy="630237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68271700 h 21600"/>
              <a:gd name="T4" fmla="*/ 2147483646 w 21600"/>
              <a:gd name="T5" fmla="*/ 536542583 h 21600"/>
              <a:gd name="T6" fmla="*/ 0 w 21600"/>
              <a:gd name="T7" fmla="*/ 268271700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347663" y="1079500"/>
            <a:ext cx="9024937" cy="3600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1060"/>
              </a:spcBef>
              <a:spcAft>
                <a:spcPts val="0"/>
              </a:spcAft>
              <a:buSzPct val="45000"/>
              <a:buFont typeface="StarSymbol"/>
              <a:buNone/>
              <a:defRPr lang="ru-RU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defPPr>
            <a:lvl1pPr marL="432000" marR="0" lvl="0" indent="-324000">
              <a:spcBef>
                <a:spcPts val="106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1pPr>
            <a:lvl2pPr marL="864000" marR="0" lvl="1" indent="-324000">
              <a:spcBef>
                <a:spcPts val="850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1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2pPr>
            <a:lvl3pPr marL="1295999" marR="0" lvl="2" indent="-288000">
              <a:spcBef>
                <a:spcPts val="635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3pPr>
            <a:lvl4pPr marL="1728000" marR="0" lvl="3" indent="-216000">
              <a:spcBef>
                <a:spcPts val="425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4pPr>
            <a:lvl5pPr marL="2160000" marR="0" lvl="4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5pPr>
            <a:lvl6pPr marL="2592000" marR="0" lvl="5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6pPr>
            <a:lvl7pPr marL="3024000" marR="0" lvl="6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7pPr>
            <a:lvl8pPr marL="3456000" marR="0" lvl="7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8pPr>
            <a:lvl9pPr marL="3887999" marR="0" lvl="8" indent="-216000">
              <a:spcBef>
                <a:spcPts val="21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15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347663" y="5165725"/>
            <a:ext cx="2263775" cy="39052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ru-RU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319463" y="5165725"/>
            <a:ext cx="3081337" cy="39052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ctr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ru-RU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108825" y="5165725"/>
            <a:ext cx="2263775" cy="3905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defRPr sz="1400">
                <a:solidFill>
                  <a:schemeClr val="tx1"/>
                </a:solidFill>
                <a:latin typeface="Liberation Sans"/>
                <a:ea typeface="Segoe UI" pitchFamily="34" charset="0"/>
                <a:cs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F029BB9-519F-4258-9E4B-D040B350B87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055" name="Полилиния 6"/>
          <p:cNvSpPr>
            <a:spLocks/>
          </p:cNvSpPr>
          <p:nvPr/>
        </p:nvSpPr>
        <p:spPr bwMode="auto">
          <a:xfrm>
            <a:off x="0" y="0"/>
            <a:ext cx="9720263" cy="63023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68272563 h 21600"/>
              <a:gd name="T4" fmla="*/ 2147483646 w 21600"/>
              <a:gd name="T5" fmla="*/ 536545127 h 21600"/>
              <a:gd name="T6" fmla="*/ 0 w 21600"/>
              <a:gd name="T7" fmla="*/ 268272563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8" name="Заголовок 7"/>
          <p:cNvSpPr txBox="1">
            <a:spLocks noGrp="1"/>
          </p:cNvSpPr>
          <p:nvPr>
            <p:ph type="title"/>
          </p:nvPr>
        </p:nvSpPr>
        <p:spPr>
          <a:xfrm>
            <a:off x="347663" y="36513"/>
            <a:ext cx="9024937" cy="558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pic>
        <p:nvPicPr>
          <p:cNvPr id="2057" name="Рисунок 8"/>
          <p:cNvPicPr>
            <a:picLocks noChangeAspect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4319588"/>
            <a:ext cx="60737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2700" kern="1200">
          <a:solidFill>
            <a:srgbClr val="FFFFFF"/>
          </a:solidFill>
          <a:highlight>
            <a:scrgbClr r="0" g="0" b="0">
              <a:alpha val="0"/>
            </a:scrgbClr>
          </a:highlight>
          <a:latin typeface="Liberation Sans" pitchFamily="1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Liberation Sans"/>
        </a:defRPr>
      </a:lvl9pPr>
    </p:titleStyle>
    <p:bodyStyle>
      <a:lvl1pPr marL="342900" indent="-342900" algn="l" rtl="0" eaLnBrk="0" fontAlgn="base" hangingPunct="0">
        <a:spcBef>
          <a:spcPts val="1063"/>
        </a:spcBef>
        <a:spcAft>
          <a:spcPct val="0"/>
        </a:spcAft>
        <a:defRPr lang="ru-RU" sz="2400" kern="1200">
          <a:solidFill>
            <a:schemeClr val="tx1"/>
          </a:solidFill>
          <a:highlight>
            <a:scrgbClr r="0" g="0" b="0">
              <a:alpha val="0"/>
            </a:scrgbClr>
          </a:highlight>
          <a:latin typeface="Liberation Sans" pitchFamily="1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651" y="170979"/>
            <a:ext cx="8747640" cy="1015663"/>
          </a:xfrm>
        </p:spPr>
        <p:txBody>
          <a:bodyPr vert="horz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dirty="0" smtClean="0">
                <a:ln w="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Занимательное сольфеджио</a:t>
            </a:r>
            <a:br>
              <a:rPr b="1" i="1" dirty="0" smtClean="0">
                <a:ln w="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</a:br>
            <a:r>
              <a:rPr b="1" i="1" dirty="0" smtClean="0">
                <a:ln w="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для малышей</a:t>
            </a:r>
          </a:p>
        </p:txBody>
      </p:sp>
      <p:sp>
        <p:nvSpPr>
          <p:cNvPr id="3" name="Style 1"/>
          <p:cNvSpPr/>
          <p:nvPr/>
        </p:nvSpPr>
        <p:spPr>
          <a:xfrm>
            <a:off x="1547763" y="1179091"/>
            <a:ext cx="6595560" cy="903959"/>
          </a:xfrm>
          <a:prstGeom prst="rect">
            <a:avLst/>
          </a:prstGeom>
        </p:spPr>
        <p:txBody>
          <a:bodyPr lIns="99720" tIns="56520" rIns="99720" bIns="565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Caladea" pitchFamily="18"/>
                <a:ea typeface="MS Gothic" pitchFamily="2"/>
                <a:cs typeface="Tahoma" pitchFamily="2"/>
              </a:defRPr>
            </a:pPr>
            <a:r>
              <a:rPr lang="ru-RU" sz="2400" b="1" dirty="0">
                <a:ln w="28800">
                  <a:solidFill>
                    <a:srgbClr val="FFFFFF"/>
                  </a:solidFill>
                  <a:prstDash val="solid"/>
                  <a:round/>
                </a:ln>
                <a:gradFill>
                  <a:gsLst>
                    <a:gs pos="0">
                      <a:srgbClr val="333333"/>
                    </a:gs>
                    <a:gs pos="100000">
                      <a:srgbClr val="999999"/>
                    </a:gs>
                  </a:gsLst>
                  <a:lin ang="5400000"/>
                </a:gradFill>
                <a:effectLst>
                  <a:outerShdw dist="107933" dir="2700000" algn="tl">
                    <a:srgbClr val="DDDDDD"/>
                  </a:outerShdw>
                </a:effectLst>
                <a:latin typeface="Caladea" pitchFamily="18"/>
                <a:ea typeface="MS Gothic" pitchFamily="2"/>
                <a:cs typeface="Tahoma" pitchFamily="2"/>
              </a:rPr>
              <a:t>«Длительности  нот»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55838" y="360363"/>
            <a:ext cx="180975" cy="4302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113" y="2474913"/>
            <a:ext cx="805021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 Дидактический материал к общеразвивающей программе по сольфеджио 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0"/>
            <a:ext cx="9025560" cy="558000"/>
          </a:xfrm>
        </p:spPr>
        <p:txBody>
          <a:bodyPr vert="horz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Давай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 </a:t>
            </a:r>
            <a:r>
              <a:rPr b="1" i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посмотрим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 </a:t>
            </a:r>
            <a:r>
              <a:rPr b="1" i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дальше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:</a:t>
            </a:r>
          </a:p>
        </p:txBody>
      </p:sp>
      <p:pic>
        <p:nvPicPr>
          <p:cNvPr id="22531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720725"/>
            <a:ext cx="19097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81225" y="873125"/>
            <a:ext cx="3600450" cy="3857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Сколько отрезали от яблока?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5300" y="2519363"/>
            <a:ext cx="432117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Это часть яблока называется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четверть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!</a:t>
            </a:r>
          </a:p>
        </p:txBody>
      </p:sp>
      <p:pic>
        <p:nvPicPr>
          <p:cNvPr id="22534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3"/>
          <a:stretch>
            <a:fillRect/>
          </a:stretch>
        </p:blipFill>
        <p:spPr bwMode="auto">
          <a:xfrm>
            <a:off x="5207000" y="1260475"/>
            <a:ext cx="434022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лилиния 6"/>
          <p:cNvSpPr/>
          <p:nvPr/>
        </p:nvSpPr>
        <p:spPr>
          <a:xfrm>
            <a:off x="520700" y="3419475"/>
            <a:ext cx="173038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Прямая соединительная линия 7"/>
          <p:cNvSpPr/>
          <p:nvPr/>
        </p:nvSpPr>
        <p:spPr>
          <a:xfrm>
            <a:off x="693738" y="3060700"/>
            <a:ext cx="0" cy="358775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1075" y="3225800"/>
            <a:ext cx="2462213" cy="40481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Liberation Sans" pitchFamily="18"/>
                <a:ea typeface="Segoe UI" pitchFamily="2"/>
                <a:cs typeface="Tahoma" pitchFamily="2"/>
              </a:rPr>
              <a:t>-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четвертная</a:t>
            </a: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 нота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663" y="3959225"/>
            <a:ext cx="5727700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Четвертная нота звучит, пока ты проговариваешь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слово «волк» и хлопаешь 1 хлопок в ладоши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36720"/>
            <a:ext cx="9025560" cy="558000"/>
          </a:xfrm>
        </p:spPr>
        <p:txBody>
          <a:bodyPr vert="horz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/>
                <a:ea typeface="Segoe UI" pitchFamily="2"/>
                <a:cs typeface="Times New Roman" pitchFamily="18" charset="0"/>
              </a:rPr>
              <a:t>А теперь </a:t>
            </a:r>
            <a:r>
              <a:rPr b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/>
                <a:ea typeface="Segoe UI" pitchFamily="2"/>
                <a:cs typeface="Times New Roman" pitchFamily="18" charset="0"/>
              </a:rPr>
              <a:t>смотри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:</a:t>
            </a:r>
          </a:p>
        </p:txBody>
      </p:sp>
      <p:pic>
        <p:nvPicPr>
          <p:cNvPr id="24579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3" r="7800" b="13377"/>
          <a:stretch>
            <a:fillRect/>
          </a:stretch>
        </p:blipFill>
        <p:spPr bwMode="auto">
          <a:xfrm>
            <a:off x="173038" y="900113"/>
            <a:ext cx="2262187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9363" y="1093788"/>
            <a:ext cx="4125912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На сколько частей разрезали яблоко?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3500" y="1738313"/>
            <a:ext cx="3354388" cy="6223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Одна из восьми частей яблока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называется — одна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восьмая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7938" y="3060700"/>
            <a:ext cx="1587" cy="43021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pic>
        <p:nvPicPr>
          <p:cNvPr id="24583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3" t="12296" r="10989" b="8336"/>
          <a:stretch>
            <a:fillRect/>
          </a:stretch>
        </p:blipFill>
        <p:spPr bwMode="auto">
          <a:xfrm>
            <a:off x="6942138" y="900113"/>
            <a:ext cx="260350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олилиния 7"/>
          <p:cNvSpPr/>
          <p:nvPr/>
        </p:nvSpPr>
        <p:spPr>
          <a:xfrm>
            <a:off x="347663" y="3240088"/>
            <a:ext cx="173037" cy="1793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Прямая соединительная линия 8"/>
          <p:cNvSpPr/>
          <p:nvPr/>
        </p:nvSpPr>
        <p:spPr>
          <a:xfrm flipV="1">
            <a:off x="520700" y="2700338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0" name="Полилиния 9"/>
          <p:cNvSpPr/>
          <p:nvPr/>
        </p:nvSpPr>
        <p:spPr>
          <a:xfrm rot="1264200">
            <a:off x="423863" y="2740025"/>
            <a:ext cx="227012" cy="3873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1" h="1078">
                <a:moveTo>
                  <a:pt x="0" y="18"/>
                </a:moveTo>
                <a:cubicBezTo>
                  <a:pt x="312" y="-84"/>
                  <a:pt x="842" y="260"/>
                  <a:pt x="542" y="638"/>
                </a:cubicBezTo>
                <a:lnTo>
                  <a:pt x="363" y="947"/>
                </a:lnTo>
                <a:lnTo>
                  <a:pt x="349" y="1078"/>
                </a:ln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8363" y="3060700"/>
            <a:ext cx="1257300" cy="3730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Liberation Sans" pitchFamily="18"/>
                <a:ea typeface="Segoe UI" pitchFamily="2"/>
                <a:cs typeface="Tahoma" pitchFamily="2"/>
              </a:rPr>
              <a:t>-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восьмая</a:t>
            </a:r>
          </a:p>
        </p:txBody>
      </p:sp>
      <p:sp>
        <p:nvSpPr>
          <p:cNvPr id="12" name="Полилиния 11"/>
          <p:cNvSpPr/>
          <p:nvPr/>
        </p:nvSpPr>
        <p:spPr>
          <a:xfrm>
            <a:off x="2603500" y="3240088"/>
            <a:ext cx="173038" cy="1793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3124200" y="3240088"/>
            <a:ext cx="173038" cy="1793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4" name="Прямая соединительная линия 13"/>
          <p:cNvSpPr/>
          <p:nvPr/>
        </p:nvSpPr>
        <p:spPr>
          <a:xfrm flipV="1">
            <a:off x="2776538" y="2700338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5" name="Прямая соединительная линия 14"/>
          <p:cNvSpPr/>
          <p:nvPr/>
        </p:nvSpPr>
        <p:spPr>
          <a:xfrm flipV="1">
            <a:off x="3297238" y="2700338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6" name="Прямая соединительная линия 15"/>
          <p:cNvSpPr/>
          <p:nvPr/>
        </p:nvSpPr>
        <p:spPr>
          <a:xfrm>
            <a:off x="2776538" y="2700338"/>
            <a:ext cx="520700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71863" y="3073400"/>
            <a:ext cx="1301750" cy="3730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Liberation Sans" pitchFamily="18"/>
                <a:ea typeface="Segoe UI" pitchFamily="2"/>
                <a:cs typeface="Tahoma" pitchFamily="2"/>
              </a:rPr>
              <a:t>-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восьмые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4150" y="3779838"/>
            <a:ext cx="6237288" cy="60166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Две восьмых ноты звучат, пока ты проговариваешь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слово «</a:t>
            </a:r>
            <a:r>
              <a:rPr lang="ru-RU" b="1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» и хлопаешь в ладоши 1 раз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107971"/>
            <a:ext cx="9025560" cy="415498"/>
          </a:xfrm>
        </p:spPr>
        <p:txBody>
          <a:bodyPr vert="horz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Давай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 </a:t>
            </a:r>
            <a:r>
              <a:rPr b="1" i="1" dirty="0" err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поиграем</a:t>
            </a:r>
            <a:r>
              <a:rPr b="1" i="1" dirty="0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:</a:t>
            </a:r>
          </a:p>
        </p:txBody>
      </p:sp>
      <p:pic>
        <p:nvPicPr>
          <p:cNvPr id="2662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5238" r="4086" b="18568"/>
          <a:stretch>
            <a:fillRect/>
          </a:stretch>
        </p:blipFill>
        <p:spPr bwMode="auto">
          <a:xfrm>
            <a:off x="228600" y="1260475"/>
            <a:ext cx="4651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733425"/>
            <a:ext cx="1673225" cy="444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Посмотри:</a:t>
            </a:r>
          </a:p>
        </p:txBody>
      </p:sp>
      <p:pic>
        <p:nvPicPr>
          <p:cNvPr id="26629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5238" r="4086" b="18568"/>
          <a:stretch>
            <a:fillRect/>
          </a:stretch>
        </p:blipFill>
        <p:spPr bwMode="auto">
          <a:xfrm>
            <a:off x="230188" y="1260475"/>
            <a:ext cx="4635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5238" r="4086" b="18568"/>
          <a:stretch>
            <a:fillRect/>
          </a:stretch>
        </p:blipFill>
        <p:spPr bwMode="auto">
          <a:xfrm>
            <a:off x="230188" y="1260475"/>
            <a:ext cx="4651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5238" r="4086" b="18568"/>
          <a:stretch>
            <a:fillRect/>
          </a:stretch>
        </p:blipFill>
        <p:spPr bwMode="auto">
          <a:xfrm>
            <a:off x="173038" y="1260475"/>
            <a:ext cx="5222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5238" r="4086" b="18568"/>
          <a:stretch>
            <a:fillRect/>
          </a:stretch>
        </p:blipFill>
        <p:spPr bwMode="auto">
          <a:xfrm>
            <a:off x="1041400" y="1260475"/>
            <a:ext cx="5207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3738" y="1454150"/>
            <a:ext cx="34766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04963" y="1439863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pic>
        <p:nvPicPr>
          <p:cNvPr id="26635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12550" r="48654" b="15395"/>
          <a:stretch>
            <a:fillRect/>
          </a:stretch>
        </p:blipFill>
        <p:spPr bwMode="auto">
          <a:xfrm>
            <a:off x="1909763" y="1260475"/>
            <a:ext cx="5191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03500" y="1439863"/>
            <a:ext cx="577850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или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3471863" y="1619250"/>
            <a:ext cx="173037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4" name="Прямая соединительная линия 13"/>
          <p:cNvSpPr/>
          <p:nvPr/>
        </p:nvSpPr>
        <p:spPr>
          <a:xfrm>
            <a:off x="3644900" y="1260475"/>
            <a:ext cx="0" cy="358775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7938" y="1439863"/>
            <a:ext cx="330200" cy="37306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3471863" y="1619250"/>
            <a:ext cx="173037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4338638" y="1619250"/>
            <a:ext cx="174625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8" name="Прямая соединительная линия 17"/>
          <p:cNvSpPr/>
          <p:nvPr/>
        </p:nvSpPr>
        <p:spPr>
          <a:xfrm>
            <a:off x="4513263" y="1260475"/>
            <a:ext cx="0" cy="358775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9338" y="1439863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sp>
        <p:nvSpPr>
          <p:cNvPr id="20" name="Полилиния 19"/>
          <p:cNvSpPr/>
          <p:nvPr/>
        </p:nvSpPr>
        <p:spPr>
          <a:xfrm>
            <a:off x="5380038" y="1439863"/>
            <a:ext cx="347662" cy="3603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pic>
        <p:nvPicPr>
          <p:cNvPr id="26645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6" t="42403"/>
          <a:stretch>
            <a:fillRect/>
          </a:stretch>
        </p:blipFill>
        <p:spPr bwMode="auto">
          <a:xfrm>
            <a:off x="173038" y="2160588"/>
            <a:ext cx="5207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6" t="42403"/>
          <a:stretch>
            <a:fillRect/>
          </a:stretch>
        </p:blipFill>
        <p:spPr bwMode="auto">
          <a:xfrm>
            <a:off x="173038" y="2160588"/>
            <a:ext cx="5207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38188" y="2160588"/>
            <a:ext cx="3032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pic>
        <p:nvPicPr>
          <p:cNvPr id="26648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6" t="43330"/>
          <a:stretch>
            <a:fillRect/>
          </a:stretch>
        </p:blipFill>
        <p:spPr bwMode="auto">
          <a:xfrm>
            <a:off x="1041400" y="2146300"/>
            <a:ext cx="5207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604963" y="2160588"/>
            <a:ext cx="304800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pic>
        <p:nvPicPr>
          <p:cNvPr id="26650" name="Рисунок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6" t="49680" b="6"/>
          <a:stretch>
            <a:fillRect/>
          </a:stretch>
        </p:blipFill>
        <p:spPr bwMode="auto">
          <a:xfrm>
            <a:off x="1909763" y="1979613"/>
            <a:ext cx="5191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1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29" t="71417"/>
          <a:stretch>
            <a:fillRect/>
          </a:stretch>
        </p:blipFill>
        <p:spPr bwMode="auto">
          <a:xfrm>
            <a:off x="173038" y="2879725"/>
            <a:ext cx="5207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540000" y="2160588"/>
            <a:ext cx="577850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или</a:t>
            </a:r>
          </a:p>
        </p:txBody>
      </p:sp>
      <p:sp>
        <p:nvSpPr>
          <p:cNvPr id="29" name="Полилиния 28"/>
          <p:cNvSpPr/>
          <p:nvPr/>
        </p:nvSpPr>
        <p:spPr>
          <a:xfrm>
            <a:off x="3471863" y="2339975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0" name="Прямая соединительная линия 29"/>
          <p:cNvSpPr/>
          <p:nvPr/>
        </p:nvSpPr>
        <p:spPr>
          <a:xfrm>
            <a:off x="3644900" y="1979613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62388" y="2160588"/>
            <a:ext cx="314325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338638" y="2339975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3" name="Прямая соединительная линия 32"/>
          <p:cNvSpPr/>
          <p:nvPr/>
        </p:nvSpPr>
        <p:spPr>
          <a:xfrm>
            <a:off x="4513263" y="1979613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59338" y="2160588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5380038" y="2339975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6" name="Прямая соединительная линия 35"/>
          <p:cNvSpPr/>
          <p:nvPr/>
        </p:nvSpPr>
        <p:spPr>
          <a:xfrm>
            <a:off x="5554663" y="1979613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pic>
        <p:nvPicPr>
          <p:cNvPr id="26661" name="Рисунок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69" t="71899"/>
          <a:stretch>
            <a:fillRect/>
          </a:stretch>
        </p:blipFill>
        <p:spPr bwMode="auto">
          <a:xfrm>
            <a:off x="1041400" y="2867025"/>
            <a:ext cx="5207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738188" y="2879725"/>
            <a:ext cx="314325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604963" y="2879725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pic>
        <p:nvPicPr>
          <p:cNvPr id="26664" name="Рисунок 3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69" t="46506" b="28090"/>
          <a:stretch>
            <a:fillRect/>
          </a:stretch>
        </p:blipFill>
        <p:spPr bwMode="auto">
          <a:xfrm>
            <a:off x="1909763" y="2700338"/>
            <a:ext cx="5191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2540000" y="2879725"/>
            <a:ext cx="577850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или</a:t>
            </a:r>
          </a:p>
        </p:txBody>
      </p:sp>
      <p:sp>
        <p:nvSpPr>
          <p:cNvPr id="42" name="Полилиния 41"/>
          <p:cNvSpPr/>
          <p:nvPr/>
        </p:nvSpPr>
        <p:spPr>
          <a:xfrm>
            <a:off x="3471863" y="3060700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3" name="Прямая соединительная линия 42"/>
          <p:cNvSpPr/>
          <p:nvPr/>
        </p:nvSpPr>
        <p:spPr>
          <a:xfrm flipV="1">
            <a:off x="3644900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4" name="Полилиния 43"/>
          <p:cNvSpPr/>
          <p:nvPr/>
        </p:nvSpPr>
        <p:spPr>
          <a:xfrm rot="1041000">
            <a:off x="3616325" y="2732088"/>
            <a:ext cx="236538" cy="2286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5" h="634">
                <a:moveTo>
                  <a:pt x="0" y="45"/>
                </a:moveTo>
                <a:cubicBezTo>
                  <a:pt x="327" y="-135"/>
                  <a:pt x="830" y="257"/>
                  <a:pt x="594" y="634"/>
                </a:cubicBez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62388" y="2879725"/>
            <a:ext cx="314325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+</a:t>
            </a:r>
          </a:p>
        </p:txBody>
      </p:sp>
      <p:sp>
        <p:nvSpPr>
          <p:cNvPr id="46" name="Полилиния 45"/>
          <p:cNvSpPr/>
          <p:nvPr/>
        </p:nvSpPr>
        <p:spPr>
          <a:xfrm>
            <a:off x="4338638" y="3060700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7" name="Прямая соединительная линия 46"/>
          <p:cNvSpPr/>
          <p:nvPr/>
        </p:nvSpPr>
        <p:spPr>
          <a:xfrm flipV="1">
            <a:off x="4513263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8" name="Полилиния 47"/>
          <p:cNvSpPr/>
          <p:nvPr/>
        </p:nvSpPr>
        <p:spPr>
          <a:xfrm>
            <a:off x="4502150" y="2703513"/>
            <a:ext cx="209550" cy="25876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1" h="717">
                <a:moveTo>
                  <a:pt x="0" y="39"/>
                </a:moveTo>
                <a:cubicBezTo>
                  <a:pt x="377" y="-148"/>
                  <a:pt x="715" y="389"/>
                  <a:pt x="528" y="717"/>
                </a:cubicBezTo>
                <a:lnTo>
                  <a:pt x="498" y="717"/>
                </a:ln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59338" y="2879725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sp>
        <p:nvSpPr>
          <p:cNvPr id="50" name="Полилиния 49"/>
          <p:cNvSpPr/>
          <p:nvPr/>
        </p:nvSpPr>
        <p:spPr>
          <a:xfrm>
            <a:off x="5380038" y="3060700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1" name="Прямая соединительная линия 50"/>
          <p:cNvSpPr/>
          <p:nvPr/>
        </p:nvSpPr>
        <p:spPr>
          <a:xfrm flipV="1">
            <a:off x="5554663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27700" y="2879725"/>
            <a:ext cx="577850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или</a:t>
            </a:r>
          </a:p>
        </p:txBody>
      </p:sp>
      <p:sp>
        <p:nvSpPr>
          <p:cNvPr id="53" name="Полилиния 52"/>
          <p:cNvSpPr/>
          <p:nvPr/>
        </p:nvSpPr>
        <p:spPr>
          <a:xfrm>
            <a:off x="6421438" y="3060700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6942138" y="3060700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5" name="Прямая соединительная линия 54"/>
          <p:cNvSpPr/>
          <p:nvPr/>
        </p:nvSpPr>
        <p:spPr>
          <a:xfrm flipV="1">
            <a:off x="6596063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6" name="Прямая соединительная линия 55"/>
          <p:cNvSpPr/>
          <p:nvPr/>
        </p:nvSpPr>
        <p:spPr>
          <a:xfrm flipV="1">
            <a:off x="7116763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7" name="Прямая соединительная линия 56"/>
          <p:cNvSpPr/>
          <p:nvPr/>
        </p:nvSpPr>
        <p:spPr>
          <a:xfrm>
            <a:off x="6596063" y="2700338"/>
            <a:ext cx="520700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32663" y="2879725"/>
            <a:ext cx="315912" cy="3460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>
                <a:latin typeface="Liberation Sans" pitchFamily="18"/>
                <a:ea typeface="Segoe UI" pitchFamily="2"/>
                <a:cs typeface="Tahoma" pitchFamily="2"/>
              </a:rPr>
              <a:t>=</a:t>
            </a:r>
          </a:p>
        </p:txBody>
      </p:sp>
      <p:sp>
        <p:nvSpPr>
          <p:cNvPr id="59" name="Полилиния 58"/>
          <p:cNvSpPr/>
          <p:nvPr/>
        </p:nvSpPr>
        <p:spPr>
          <a:xfrm>
            <a:off x="7810500" y="3060700"/>
            <a:ext cx="173038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0" name="Прямая соединительная линия 59"/>
          <p:cNvSpPr/>
          <p:nvPr/>
        </p:nvSpPr>
        <p:spPr>
          <a:xfrm>
            <a:off x="7983538" y="2700338"/>
            <a:ext cx="0" cy="360362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20700" y="3419475"/>
            <a:ext cx="8180388" cy="90487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А теперь нарисуй в тетради эту таблицу, используя вместо яблок животных: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 b="1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белку, волка, мишку или черепах</a:t>
            </a:r>
            <a:r>
              <a:rPr lang="ru-RU" b="1" dirty="0">
                <a:latin typeface="Liberation Sans" pitchFamily="18"/>
                <a:ea typeface="Segoe UI" pitchFamily="2"/>
                <a:cs typeface="Tahoma" pitchFamily="2"/>
              </a:rPr>
              <a:t>у</a:t>
            </a:r>
          </a:p>
        </p:txBody>
      </p:sp>
      <p:pic>
        <p:nvPicPr>
          <p:cNvPr id="26686" name="Рисунок 6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3779838"/>
            <a:ext cx="6667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ue-Moon 1"/>
          <p:cNvSpPr/>
          <p:nvPr/>
        </p:nvSpPr>
        <p:spPr>
          <a:xfrm>
            <a:off x="867599" y="430200"/>
            <a:ext cx="4860000" cy="1729800"/>
          </a:xfrm>
          <a:prstGeom prst="rect">
            <a:avLst/>
          </a:prstGeom>
        </p:spPr>
        <p:txBody>
          <a:bodyPr lIns="93960" tIns="51120" rIns="93960" bIns="511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erif" pitchFamily="18"/>
                <a:ea typeface="Noto Serif CJK JP" pitchFamily="18"/>
                <a:cs typeface="Tahoma" pitchFamily="2"/>
              </a:defRPr>
            </a:pPr>
            <a:r>
              <a:rPr lang="ru-RU" sz="2400" b="1">
                <a:ln w="18000">
                  <a:solidFill>
                    <a:srgbClr val="800080"/>
                  </a:solidFill>
                  <a:prstDash val="solid"/>
                  <a:miter/>
                </a:ln>
                <a:gradFill>
                  <a:gsLst>
                    <a:gs pos="0">
                      <a:srgbClr val="800080"/>
                    </a:gs>
                    <a:gs pos="100000">
                      <a:srgbClr val="FF8000"/>
                    </a:gs>
                  </a:gsLst>
                  <a:lin ang="5400000"/>
                </a:gradFill>
                <a:effectLst>
                  <a:outerShdw dist="71785" dir="2700000" algn="tl">
                    <a:srgbClr val="FFBF00"/>
                  </a:outerShdw>
                </a:effectLst>
                <a:latin typeface="Noto Serif" pitchFamily="18"/>
                <a:ea typeface="Noto Serif CJK JP" pitchFamily="18"/>
                <a:cs typeface="Tahoma" pitchFamily="2"/>
              </a:rPr>
              <a:t>Ты молодец!</a:t>
            </a:r>
          </a:p>
        </p:txBody>
      </p:sp>
      <p:pic>
        <p:nvPicPr>
          <p:cNvPr id="2867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1079500"/>
            <a:ext cx="334803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lue-Moon 2"/>
          <p:cNvSpPr/>
          <p:nvPr/>
        </p:nvSpPr>
        <p:spPr>
          <a:xfrm>
            <a:off x="867599" y="2340000"/>
            <a:ext cx="4165920" cy="903959"/>
          </a:xfrm>
          <a:prstGeom prst="rect">
            <a:avLst/>
          </a:prstGeom>
        </p:spPr>
        <p:txBody>
          <a:bodyPr lIns="93960" tIns="51120" rIns="93960" bIns="511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erif" pitchFamily="18"/>
                <a:ea typeface="Noto Serif CJK JP" pitchFamily="18"/>
                <a:cs typeface="Tahoma" pitchFamily="2"/>
              </a:defRPr>
            </a:pPr>
            <a:r>
              <a:rPr lang="ru-RU" sz="2400" b="1">
                <a:ln w="18000">
                  <a:solidFill>
                    <a:srgbClr val="800080"/>
                  </a:solidFill>
                  <a:prstDash val="solid"/>
                  <a:miter/>
                </a:ln>
                <a:gradFill>
                  <a:gsLst>
                    <a:gs pos="0">
                      <a:srgbClr val="800080"/>
                    </a:gs>
                    <a:gs pos="100000">
                      <a:srgbClr val="FF8000"/>
                    </a:gs>
                  </a:gsLst>
                  <a:lin ang="5400000"/>
                </a:gradFill>
                <a:effectLst>
                  <a:outerShdw dist="71785" dir="2700000" algn="tl">
                    <a:srgbClr val="FFBF00"/>
                  </a:outerShdw>
                </a:effectLst>
                <a:latin typeface="Noto Serif" pitchFamily="18"/>
                <a:ea typeface="Noto Serif CJK JP" pitchFamily="18"/>
                <a:cs typeface="Tahoma" pitchFamily="2"/>
              </a:rPr>
              <a:t>ОТЛИЧНО!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4080" y="3960000"/>
            <a:ext cx="3789733" cy="415327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200" b="1" dirty="0">
                <a:ln w="0">
                  <a:solidFill>
                    <a:srgbClr val="FFB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ДАВАЙ ИГРАТЬ ДАЛЬШЕ!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36720"/>
            <a:ext cx="9025560" cy="558000"/>
          </a:xfrm>
        </p:spPr>
        <p:txBody>
          <a:bodyPr vert="horz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ПАУЗА — знак молчания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700" y="720725"/>
            <a:ext cx="1296988" cy="35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Segoe UI" pitchFamily="2"/>
                <a:cs typeface="Times New Roman" pitchFamily="18" charset="0"/>
              </a:rPr>
              <a:t>СМОТРИ: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55838" y="1212850"/>
            <a:ext cx="1787525" cy="6223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знакомься,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это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целая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 пауза</a:t>
            </a:r>
          </a:p>
        </p:txBody>
      </p:sp>
      <p:pic>
        <p:nvPicPr>
          <p:cNvPr id="3072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97" b="74332"/>
          <a:stretch>
            <a:fillRect/>
          </a:stretch>
        </p:blipFill>
        <p:spPr bwMode="auto">
          <a:xfrm>
            <a:off x="174625" y="1079500"/>
            <a:ext cx="17351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9763" y="1260475"/>
            <a:ext cx="371475" cy="43021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>
                <a:latin typeface="Liberation Sans" pitchFamily="18"/>
                <a:ea typeface="Segoe UI" pitchFamily="2"/>
                <a:cs typeface="Tahoma" pitchFamily="2"/>
              </a:rPr>
              <a:t>-</a:t>
            </a:r>
          </a:p>
        </p:txBody>
      </p:sp>
      <p:sp>
        <p:nvSpPr>
          <p:cNvPr id="7" name="Прямая соединительная линия 6"/>
          <p:cNvSpPr/>
          <p:nvPr/>
        </p:nvSpPr>
        <p:spPr>
          <a:xfrm>
            <a:off x="4068763" y="1466850"/>
            <a:ext cx="346075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  <a:tailEnd type="arrow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538" y="890588"/>
            <a:ext cx="3092450" cy="8874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когда ты увидишь такой знак,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то ты молчишь 4 хлопка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(вспомни черепаху)</a:t>
            </a:r>
          </a:p>
        </p:txBody>
      </p:sp>
      <p:pic>
        <p:nvPicPr>
          <p:cNvPr id="3072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819150"/>
            <a:ext cx="1171575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7" r="81876" b="39400"/>
          <a:stretch>
            <a:fillRect/>
          </a:stretch>
        </p:blipFill>
        <p:spPr bwMode="auto">
          <a:xfrm>
            <a:off x="347663" y="2047875"/>
            <a:ext cx="12715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911350" y="2224088"/>
            <a:ext cx="273050" cy="4302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>
                <a:latin typeface="Liberation Sans" pitchFamily="18"/>
                <a:ea typeface="Segoe UI" pitchFamily="2"/>
                <a:cs typeface="Tahoma" pitchFamily="2"/>
              </a:rPr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55838" y="1893888"/>
            <a:ext cx="2430462" cy="60325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Liberation Sans" pitchFamily="18"/>
                <a:ea typeface="Segoe UI" pitchFamily="2"/>
                <a:cs typeface="Tahoma" pitchFamily="2"/>
              </a:rPr>
              <a:t>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это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половинная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пауза</a:t>
            </a:r>
          </a:p>
        </p:txBody>
      </p:sp>
      <p:sp>
        <p:nvSpPr>
          <p:cNvPr id="13" name="Прямая соединительная линия 12"/>
          <p:cNvSpPr/>
          <p:nvPr/>
        </p:nvSpPr>
        <p:spPr>
          <a:xfrm>
            <a:off x="4211638" y="2330450"/>
            <a:ext cx="347662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  <a:tailEnd type="arrow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2043113"/>
            <a:ext cx="3497262" cy="85725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когда ты увидишь такой знак,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то ты молчишь 2 хлопка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(вспомни мишку)</a:t>
            </a:r>
          </a:p>
        </p:txBody>
      </p:sp>
      <p:pic>
        <p:nvPicPr>
          <p:cNvPr id="3073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2" t="9122" r="10989" b="11508"/>
          <a:stretch>
            <a:fillRect/>
          </a:stretch>
        </p:blipFill>
        <p:spPr bwMode="auto">
          <a:xfrm>
            <a:off x="8467725" y="1898650"/>
            <a:ext cx="8683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60" r="81453"/>
          <a:stretch>
            <a:fillRect/>
          </a:stretch>
        </p:blipFill>
        <p:spPr bwMode="auto">
          <a:xfrm>
            <a:off x="347663" y="3060700"/>
            <a:ext cx="127158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909763" y="3170238"/>
            <a:ext cx="271462" cy="4302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>
                <a:latin typeface="Liberation Sans" pitchFamily="18"/>
                <a:ea typeface="Segoe UI" pitchFamily="2"/>
                <a:cs typeface="Tahoma" pitchFamily="2"/>
              </a:rPr>
              <a:t>-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81225" y="3060700"/>
            <a:ext cx="2584450" cy="34448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это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четвертная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пауза</a:t>
            </a:r>
          </a:p>
        </p:txBody>
      </p:sp>
      <p:sp>
        <p:nvSpPr>
          <p:cNvPr id="19" name="Прямая соединительная линия 18"/>
          <p:cNvSpPr/>
          <p:nvPr/>
        </p:nvSpPr>
        <p:spPr>
          <a:xfrm>
            <a:off x="4165600" y="3240088"/>
            <a:ext cx="347663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  <a:tailEnd type="arrow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86275" y="2868613"/>
            <a:ext cx="3497263" cy="85725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когда ты увидишь такой знак,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то ты молчишь 1 хлопок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(вспомни волка)</a:t>
            </a:r>
          </a:p>
        </p:txBody>
      </p:sp>
      <p:pic>
        <p:nvPicPr>
          <p:cNvPr id="3074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3"/>
          <a:stretch>
            <a:fillRect/>
          </a:stretch>
        </p:blipFill>
        <p:spPr bwMode="auto">
          <a:xfrm>
            <a:off x="8467725" y="2835275"/>
            <a:ext cx="10207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5" t="15662" r="32635" b="55003"/>
          <a:stretch>
            <a:fillRect/>
          </a:stretch>
        </p:blipFill>
        <p:spPr bwMode="auto">
          <a:xfrm>
            <a:off x="179388" y="3932238"/>
            <a:ext cx="687387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909763" y="4070350"/>
            <a:ext cx="271462" cy="43021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>
                <a:latin typeface="Liberation Sans" pitchFamily="18"/>
                <a:ea typeface="Segoe UI" pitchFamily="2"/>
                <a:cs typeface="Tahoma" pitchFamily="2"/>
              </a:rPr>
              <a:t>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81225" y="3897313"/>
            <a:ext cx="1890713" cy="60325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это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восьмые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паузы</a:t>
            </a:r>
          </a:p>
        </p:txBody>
      </p:sp>
      <p:sp>
        <p:nvSpPr>
          <p:cNvPr id="25" name="Прямая соединительная линия 24"/>
          <p:cNvSpPr/>
          <p:nvPr/>
        </p:nvSpPr>
        <p:spPr>
          <a:xfrm>
            <a:off x="4165600" y="4140200"/>
            <a:ext cx="347663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  <a:tailEnd type="arrow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86275" y="3725863"/>
            <a:ext cx="3497263" cy="858837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когда ты увидишь два таких знака,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то ты молчишь 1 хлопок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>
                <a:latin typeface="Times New Roman" pitchFamily="18" charset="0"/>
                <a:ea typeface="Segoe UI" pitchFamily="2"/>
                <a:cs typeface="Times New Roman" pitchFamily="18" charset="0"/>
              </a:rPr>
              <a:t>(вспомни белку)</a:t>
            </a:r>
          </a:p>
        </p:txBody>
      </p:sp>
      <p:pic>
        <p:nvPicPr>
          <p:cNvPr id="3074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0" t="15662" r="31642" b="45259"/>
          <a:stretch>
            <a:fillRect/>
          </a:stretch>
        </p:blipFill>
        <p:spPr bwMode="auto">
          <a:xfrm>
            <a:off x="868363" y="3932238"/>
            <a:ext cx="75088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3" t="12296" r="10989" b="8336"/>
          <a:stretch>
            <a:fillRect/>
          </a:stretch>
        </p:blipFill>
        <p:spPr bwMode="auto">
          <a:xfrm>
            <a:off x="8547100" y="3659188"/>
            <a:ext cx="8636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36720"/>
            <a:ext cx="9025560" cy="558000"/>
          </a:xfrm>
        </p:spPr>
        <p:txBody>
          <a:bodyPr vert="horz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Давай попробуем прохлопать:</a:t>
            </a:r>
          </a:p>
        </p:txBody>
      </p:sp>
      <p:pic>
        <p:nvPicPr>
          <p:cNvPr id="32771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75" r="11302" b="8336"/>
          <a:stretch>
            <a:fillRect/>
          </a:stretch>
        </p:blipFill>
        <p:spPr bwMode="auto">
          <a:xfrm>
            <a:off x="179388" y="1800225"/>
            <a:ext cx="93599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750" y="1079500"/>
            <a:ext cx="777557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Когда ты видишь паузы, то названия животных проговаривай шепотом!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0475" y="2700338"/>
            <a:ext cx="733425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sz="1600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pic>
        <p:nvPicPr>
          <p:cNvPr id="32774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2700338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01925" y="2700338"/>
            <a:ext cx="835025" cy="4683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sz="1600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pic>
        <p:nvPicPr>
          <p:cNvPr id="32776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2700338"/>
            <a:ext cx="4222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92613" y="2689225"/>
            <a:ext cx="579437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9338" y="2689225"/>
            <a:ext cx="647700" cy="34131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Liberation Sans" pitchFamily="18"/>
                <a:ea typeface="Segoe UI" pitchFamily="2"/>
                <a:cs typeface="Tahoma" pitchFamily="2"/>
              </a:rPr>
              <a:t> </a:t>
            </a: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pic>
        <p:nvPicPr>
          <p:cNvPr id="32779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150" y="2689225"/>
            <a:ext cx="4222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86475" y="2743200"/>
            <a:ext cx="738188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ми-</a:t>
            </a:r>
            <a:r>
              <a:rPr lang="ru-RU" sz="1600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ша</a:t>
            </a:r>
            <a:endParaRPr lang="ru-RU" sz="1600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pic>
        <p:nvPicPr>
          <p:cNvPr id="32781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700338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2700338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" r="478"/>
          <a:stretch>
            <a:fillRect/>
          </a:stretch>
        </p:blipFill>
        <p:spPr bwMode="auto">
          <a:xfrm>
            <a:off x="7559675" y="3487738"/>
            <a:ext cx="2160588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3419475"/>
            <a:ext cx="20637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Паузы (6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3995" y="143203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 5"/>
          <p:cNvSpPr/>
          <p:nvPr/>
        </p:nvSpPr>
        <p:spPr>
          <a:xfrm>
            <a:off x="1187723" y="381240"/>
            <a:ext cx="7812276" cy="1661947"/>
          </a:xfrm>
          <a:prstGeom prst="rect">
            <a:avLst/>
          </a:prstGeom>
        </p:spPr>
        <p:txBody>
          <a:bodyPr lIns="114120" tIns="70920" rIns="114120" bIns="709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ans" pitchFamily="34"/>
                <a:ea typeface="MS Gothic" pitchFamily="2"/>
                <a:cs typeface="Tahoma" pitchFamily="2"/>
              </a:defRPr>
            </a:pPr>
            <a:r>
              <a:rPr lang="ru-RU" sz="2400" b="1" dirty="0">
                <a:ln w="57240">
                  <a:solidFill>
                    <a:srgbClr val="FFBF00"/>
                  </a:solidFill>
                  <a:prstDash val="solid"/>
                  <a:round/>
                </a:ln>
                <a:solidFill>
                  <a:srgbClr val="FFFFA6"/>
                </a:solidFill>
                <a:effectLst>
                  <a:outerShdw dist="53966" dir="2700000" algn="tl">
                    <a:srgbClr val="808080">
                      <a:alpha val="20000"/>
                    </a:srgbClr>
                  </a:outerShdw>
                </a:effectLst>
                <a:latin typeface="Noto Sans" pitchFamily="34"/>
                <a:ea typeface="MS Gothic" pitchFamily="2"/>
                <a:cs typeface="Tahoma" pitchFamily="2"/>
              </a:rPr>
              <a:t>Ты всё смог, ты умница!</a:t>
            </a:r>
          </a:p>
        </p:txBody>
      </p:sp>
      <p:sp>
        <p:nvSpPr>
          <p:cNvPr id="3" name="Blue-Moon 3"/>
          <p:cNvSpPr/>
          <p:nvPr/>
        </p:nvSpPr>
        <p:spPr>
          <a:xfrm>
            <a:off x="4680000" y="2880000"/>
            <a:ext cx="4500000" cy="1080000"/>
          </a:xfrm>
          <a:prstGeom prst="rect">
            <a:avLst/>
          </a:prstGeom>
        </p:spPr>
        <p:txBody>
          <a:bodyPr lIns="93960" tIns="51120" rIns="93960" bIns="511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erif" pitchFamily="18"/>
                <a:ea typeface="Noto Serif CJK JP" pitchFamily="18"/>
                <a:cs typeface="Tahoma" pitchFamily="2"/>
              </a:defRPr>
            </a:pPr>
            <a:r>
              <a:rPr lang="ru-RU" sz="2400" b="1">
                <a:ln w="18000">
                  <a:solidFill>
                    <a:srgbClr val="800080"/>
                  </a:solidFill>
                  <a:prstDash val="solid"/>
                  <a:miter/>
                </a:ln>
                <a:gradFill>
                  <a:gsLst>
                    <a:gs pos="0">
                      <a:srgbClr val="800080"/>
                    </a:gs>
                    <a:gs pos="100000">
                      <a:srgbClr val="FF8000"/>
                    </a:gs>
                  </a:gsLst>
                  <a:lin ang="5400000"/>
                </a:gradFill>
                <a:effectLst>
                  <a:outerShdw dist="71785" dir="2700000" algn="tl">
                    <a:srgbClr val="FFBF00"/>
                  </a:outerShdw>
                </a:effectLst>
                <a:latin typeface="Noto Serif" pitchFamily="18"/>
                <a:ea typeface="Noto Serif CJK JP" pitchFamily="18"/>
                <a:cs typeface="Tahoma" pitchFamily="2"/>
              </a:rPr>
              <a:t>До новых встреч!</a:t>
            </a:r>
          </a:p>
        </p:txBody>
      </p:sp>
      <p:pic>
        <p:nvPicPr>
          <p:cNvPr id="34820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2519363"/>
            <a:ext cx="4156075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>
              <a:buFont typeface="StarSymbol"/>
              <a:buNone/>
              <a:defRPr/>
            </a:pPr>
            <a:r>
              <a:rPr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 л и т е л ь н о с т и   н о т»</a:t>
            </a:r>
            <a:endParaRPr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79388" y="674688"/>
            <a:ext cx="9015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600" u="sng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– освоить с учащимися основные длительности нот с помощью зрительного образа 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cs typeface="Times New Roman" pitchFamily="18" charset="0"/>
              </a:rPr>
              <a:t>из животного мира и рифмослогов.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1250950"/>
            <a:ext cx="8640762" cy="2522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marL="342900" indent="-342900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1) показать наглядно животных, подвести учащихся к анализу скорости их передвижения </a:t>
            </a:r>
          </a:p>
          <a:p>
            <a:pPr marL="342900" indent="-342900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(белка быстрая – длительность восьмая, волк шагает важно и умеренно – четверть,</a:t>
            </a:r>
          </a:p>
          <a:p>
            <a:pPr marL="342900" indent="-342900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мишка большой и медленный – половинная, черепаха ползет  долго - целая); 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2) обратить внимание учащихся на атрибут у каждого животного, формирующий 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дополнительное представление длительностей нот (у белки - ушки и наушники, у волка – 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лапы, у мишки – поварешка, у черепахи – панцирь);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3) прохлопать и пропеть с учащимися все длительности, используя звуковое сопровождение;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4)  показать наглядно и объяснить  от куда произошло название длительностей;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5) закрепить пройденный материал с помощью игры;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6) познакомить учащихся с паузами, проводя параллель с длительностями нот.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252413" y="3698875"/>
            <a:ext cx="8736012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600" u="sng">
                <a:latin typeface="Times New Roman" pitchFamily="18" charset="0"/>
                <a:cs typeface="Times New Roman" pitchFamily="18" charset="0"/>
              </a:rPr>
              <a:t>Планируемый результат: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учащиеся, которые впервые знакомятся с длительностями нот, с помощью образного мышления, проще освоят 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основные длительности нот. Учащиеся, которые длительности  нот уже прошли, смогут лучше понять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длину звуков.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 1"/>
          <p:cNvSpPr/>
          <p:nvPr/>
        </p:nvSpPr>
        <p:spPr>
          <a:xfrm>
            <a:off x="2256120" y="176760"/>
            <a:ext cx="5727960" cy="723240"/>
          </a:xfrm>
          <a:prstGeom prst="rect">
            <a:avLst/>
          </a:prstGeom>
        </p:spPr>
        <p:txBody>
          <a:bodyPr lIns="114120" tIns="70920" rIns="114120" bIns="709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ans" pitchFamily="34"/>
                <a:ea typeface="MS Gothic" pitchFamily="2"/>
                <a:cs typeface="Tahoma" pitchFamily="2"/>
              </a:defRPr>
            </a:pPr>
            <a:r>
              <a:rPr lang="ru-RU" sz="2400" b="1" dirty="0">
                <a:ln w="57240">
                  <a:solidFill>
                    <a:srgbClr val="FFBF00"/>
                  </a:solidFill>
                  <a:prstDash val="solid"/>
                  <a:round/>
                </a:ln>
                <a:solidFill>
                  <a:srgbClr val="FFFFA6"/>
                </a:solidFill>
                <a:effectLst>
                  <a:outerShdw dist="53966" dir="2700000" algn="tl">
                    <a:srgbClr val="808080">
                      <a:alpha val="20000"/>
                    </a:srgbClr>
                  </a:outerShdw>
                </a:effectLst>
                <a:latin typeface="Noto Sans" pitchFamily="34"/>
                <a:ea typeface="MS Gothic" pitchFamily="2"/>
                <a:cs typeface="Tahoma" pitchFamily="2"/>
              </a:rPr>
              <a:t>ВОСЬМЫЕ (КОРОТКИЕ)</a:t>
            </a: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3" t="12296" r="10989" b="8336"/>
          <a:stretch>
            <a:fillRect/>
          </a:stretch>
        </p:blipFill>
        <p:spPr bwMode="auto">
          <a:xfrm>
            <a:off x="347663" y="900113"/>
            <a:ext cx="2949575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60775" y="900113"/>
            <a:ext cx="5711825" cy="769937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 i="1" dirty="0">
                <a:solidFill>
                  <a:srgbClr val="FF80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 pitchFamily="18"/>
                <a:ea typeface="Segoe UI" pitchFamily="2"/>
                <a:cs typeface="Tahoma" pitchFamily="2"/>
              </a:rPr>
              <a:t>Давай проговорим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400" b="1" i="1" dirty="0">
                <a:solidFill>
                  <a:srgbClr val="FF80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 pitchFamily="18"/>
                <a:ea typeface="Segoe UI" pitchFamily="2"/>
                <a:cs typeface="Tahoma" pitchFamily="2"/>
              </a:rPr>
              <a:t>и прохлопаем: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4165600" y="2339975"/>
            <a:ext cx="173038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4165600" y="2339975"/>
            <a:ext cx="173038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859338" y="2339975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4859338" y="2339975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5727700" y="2339975"/>
            <a:ext cx="173038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6421438" y="2339975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1" name="Прямая соединительная линия 10"/>
          <p:cNvSpPr/>
          <p:nvPr/>
        </p:nvSpPr>
        <p:spPr>
          <a:xfrm flipV="1">
            <a:off x="4338638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2" name="Прямая соединительная линия 11"/>
          <p:cNvSpPr/>
          <p:nvPr/>
        </p:nvSpPr>
        <p:spPr>
          <a:xfrm flipV="1">
            <a:off x="5033963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3" name="Прямая соединительная линия 12"/>
          <p:cNvSpPr/>
          <p:nvPr/>
        </p:nvSpPr>
        <p:spPr>
          <a:xfrm>
            <a:off x="4338638" y="1800225"/>
            <a:ext cx="695325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4" name="Прямая соединительная линия 13"/>
          <p:cNvSpPr/>
          <p:nvPr/>
        </p:nvSpPr>
        <p:spPr>
          <a:xfrm flipV="1">
            <a:off x="5900738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5" name="Прямая соединительная линия 14"/>
          <p:cNvSpPr/>
          <p:nvPr/>
        </p:nvSpPr>
        <p:spPr>
          <a:xfrm flipV="1">
            <a:off x="6596063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6" name="Прямая соединительная линия 15"/>
          <p:cNvSpPr/>
          <p:nvPr/>
        </p:nvSpPr>
        <p:spPr>
          <a:xfrm>
            <a:off x="5900738" y="1800225"/>
            <a:ext cx="695325" cy="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7116763" y="2339975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7637463" y="2339975"/>
            <a:ext cx="173037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9" name="Прямая соединительная линия 18"/>
          <p:cNvSpPr/>
          <p:nvPr/>
        </p:nvSpPr>
        <p:spPr>
          <a:xfrm flipV="1">
            <a:off x="7289800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0" name="Полилиния 19"/>
          <p:cNvSpPr/>
          <p:nvPr/>
        </p:nvSpPr>
        <p:spPr>
          <a:xfrm rot="1641000">
            <a:off x="7221538" y="1839913"/>
            <a:ext cx="355600" cy="2349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9" h="652">
                <a:moveTo>
                  <a:pt x="0" y="42"/>
                </a:moveTo>
                <a:cubicBezTo>
                  <a:pt x="366" y="-99"/>
                  <a:pt x="760" y="138"/>
                  <a:pt x="960" y="444"/>
                </a:cubicBezTo>
                <a:lnTo>
                  <a:pt x="989" y="652"/>
                </a:ln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1" name="Прямая соединительная линия 20"/>
          <p:cNvSpPr/>
          <p:nvPr/>
        </p:nvSpPr>
        <p:spPr>
          <a:xfrm flipV="1">
            <a:off x="7810500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2" name="Полилиния 21"/>
          <p:cNvSpPr/>
          <p:nvPr/>
        </p:nvSpPr>
        <p:spPr>
          <a:xfrm rot="390600">
            <a:off x="7807325" y="1814513"/>
            <a:ext cx="274638" cy="2794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3" h="778">
                <a:moveTo>
                  <a:pt x="0" y="24"/>
                </a:moveTo>
                <a:cubicBezTo>
                  <a:pt x="421" y="-116"/>
                  <a:pt x="629" y="393"/>
                  <a:pt x="692" y="719"/>
                </a:cubicBezTo>
                <a:lnTo>
                  <a:pt x="763" y="778"/>
                </a:ln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8331200" y="2339975"/>
            <a:ext cx="173038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4" name="Прямая соединительная линия 23"/>
          <p:cNvSpPr/>
          <p:nvPr/>
        </p:nvSpPr>
        <p:spPr>
          <a:xfrm flipV="1">
            <a:off x="8504238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5" name="Полилиния 24"/>
          <p:cNvSpPr/>
          <p:nvPr/>
        </p:nvSpPr>
        <p:spPr>
          <a:xfrm rot="778800">
            <a:off x="8474075" y="1817688"/>
            <a:ext cx="247650" cy="23018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2" h="639">
                <a:moveTo>
                  <a:pt x="0" y="45"/>
                </a:moveTo>
                <a:cubicBezTo>
                  <a:pt x="386" y="-147"/>
                  <a:pt x="650" y="321"/>
                  <a:pt x="692" y="639"/>
                </a:cubicBez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9024938" y="2339975"/>
            <a:ext cx="174625" cy="1793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7" name="Прямая соединительная линия 26"/>
          <p:cNvSpPr/>
          <p:nvPr/>
        </p:nvSpPr>
        <p:spPr>
          <a:xfrm>
            <a:off x="9199563" y="180022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8" name="Полилиния 27"/>
          <p:cNvSpPr/>
          <p:nvPr/>
        </p:nvSpPr>
        <p:spPr>
          <a:xfrm rot="1139400">
            <a:off x="9126538" y="1833563"/>
            <a:ext cx="207962" cy="29368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0" h="820">
                <a:moveTo>
                  <a:pt x="0" y="40"/>
                </a:moveTo>
                <a:cubicBezTo>
                  <a:pt x="358" y="-151"/>
                  <a:pt x="784" y="391"/>
                  <a:pt x="472" y="693"/>
                </a:cubicBezTo>
                <a:lnTo>
                  <a:pt x="432" y="820"/>
                </a:lnTo>
              </a:path>
            </a:pathLst>
          </a:cu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92563" y="2879725"/>
            <a:ext cx="1295400" cy="3857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БЕЛ - КА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54663" y="2879725"/>
            <a:ext cx="1295400" cy="3857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БЕЛ - КА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26263" y="2879725"/>
            <a:ext cx="1295400" cy="3857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БЕЛ - КА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58163" y="2879725"/>
            <a:ext cx="1358900" cy="3857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000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БЕЛ -  КА</a:t>
            </a:r>
          </a:p>
        </p:txBody>
      </p:sp>
      <p:pic>
        <p:nvPicPr>
          <p:cNvPr id="3" name="Белка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6059" y="126517"/>
            <a:ext cx="411863" cy="4118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 2"/>
          <p:cNvSpPr/>
          <p:nvPr/>
        </p:nvSpPr>
        <p:spPr>
          <a:xfrm>
            <a:off x="1909080" y="180000"/>
            <a:ext cx="5727960" cy="723240"/>
          </a:xfrm>
          <a:prstGeom prst="rect">
            <a:avLst/>
          </a:prstGeom>
        </p:spPr>
        <p:txBody>
          <a:bodyPr lIns="114120" tIns="70920" rIns="114120" bIns="709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ans" pitchFamily="34"/>
                <a:ea typeface="MS Gothic" pitchFamily="2"/>
                <a:cs typeface="Tahoma" pitchFamily="2"/>
              </a:defRPr>
            </a:pPr>
            <a:r>
              <a:rPr lang="ru-RU" sz="2400" b="1">
                <a:ln w="57240">
                  <a:solidFill>
                    <a:srgbClr val="FFBF00"/>
                  </a:solidFill>
                  <a:prstDash val="solid"/>
                  <a:round/>
                </a:ln>
                <a:solidFill>
                  <a:srgbClr val="FFFFA6"/>
                </a:solidFill>
                <a:effectLst>
                  <a:outerShdw dist="53966" dir="2700000" algn="tl">
                    <a:srgbClr val="808080">
                      <a:alpha val="20000"/>
                    </a:srgbClr>
                  </a:outerShdw>
                </a:effectLst>
                <a:latin typeface="Noto Sans" pitchFamily="34"/>
                <a:ea typeface="MS Gothic" pitchFamily="2"/>
                <a:cs typeface="Tahoma" pitchFamily="2"/>
              </a:rPr>
              <a:t>ЧЕТВЕРТИ (ДЛИННЫЕ)</a:t>
            </a:r>
          </a:p>
        </p:txBody>
      </p:sp>
      <p:pic>
        <p:nvPicPr>
          <p:cNvPr id="1024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3"/>
          <a:stretch>
            <a:fillRect/>
          </a:stretch>
        </p:blipFill>
        <p:spPr bwMode="auto">
          <a:xfrm>
            <a:off x="173038" y="949325"/>
            <a:ext cx="5207000" cy="409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54663" y="1209675"/>
            <a:ext cx="3530600" cy="769938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800" b="1" i="1" dirty="0">
                <a:solidFill>
                  <a:srgbClr val="FF80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 pitchFamily="18"/>
                <a:ea typeface="Segoe UI" pitchFamily="2"/>
                <a:cs typeface="Tahoma" pitchFamily="2"/>
              </a:rPr>
              <a:t>Давай вместе: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5900738" y="2879725"/>
            <a:ext cx="174625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942138" y="2879725"/>
            <a:ext cx="174625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7983538" y="2879725"/>
            <a:ext cx="174625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9024938" y="2879725"/>
            <a:ext cx="174625" cy="1809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0000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Прямая соединительная линия 8"/>
          <p:cNvSpPr/>
          <p:nvPr/>
        </p:nvSpPr>
        <p:spPr>
          <a:xfrm>
            <a:off x="6075363" y="233997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0" name="Прямая соединительная линия 9"/>
          <p:cNvSpPr/>
          <p:nvPr/>
        </p:nvSpPr>
        <p:spPr>
          <a:xfrm>
            <a:off x="7116763" y="233997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1" name="Прямая соединительная линия 10"/>
          <p:cNvSpPr/>
          <p:nvPr/>
        </p:nvSpPr>
        <p:spPr>
          <a:xfrm>
            <a:off x="8158163" y="233997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2" name="Прямая соединительная линия 11"/>
          <p:cNvSpPr/>
          <p:nvPr/>
        </p:nvSpPr>
        <p:spPr>
          <a:xfrm>
            <a:off x="9199563" y="2339975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67375" y="3433763"/>
            <a:ext cx="842963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96063" y="3419475"/>
            <a:ext cx="842962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50175" y="3419475"/>
            <a:ext cx="842963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91575" y="3433763"/>
            <a:ext cx="842963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pic>
        <p:nvPicPr>
          <p:cNvPr id="3" name="Волк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627" y="171315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 3"/>
          <p:cNvSpPr/>
          <p:nvPr/>
        </p:nvSpPr>
        <p:spPr>
          <a:xfrm>
            <a:off x="1214639" y="360000"/>
            <a:ext cx="7463520" cy="878759"/>
          </a:xfrm>
          <a:prstGeom prst="rect">
            <a:avLst/>
          </a:prstGeom>
        </p:spPr>
        <p:txBody>
          <a:bodyPr lIns="114120" tIns="70920" rIns="114120" bIns="709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ans" pitchFamily="34"/>
                <a:ea typeface="MS Gothic" pitchFamily="2"/>
                <a:cs typeface="Tahoma" pitchFamily="2"/>
              </a:defRPr>
            </a:pPr>
            <a:r>
              <a:rPr lang="ru-RU" sz="2400" b="1">
                <a:ln w="57240">
                  <a:solidFill>
                    <a:srgbClr val="FFBF00"/>
                  </a:solidFill>
                  <a:prstDash val="solid"/>
                  <a:round/>
                </a:ln>
                <a:solidFill>
                  <a:srgbClr val="FFFFA6"/>
                </a:solidFill>
                <a:effectLst>
                  <a:outerShdw dist="53966" dir="2700000" algn="tl">
                    <a:srgbClr val="808080">
                      <a:alpha val="20000"/>
                    </a:srgbClr>
                  </a:outerShdw>
                </a:effectLst>
                <a:latin typeface="Noto Sans" pitchFamily="34"/>
                <a:ea typeface="MS Gothic" pitchFamily="2"/>
                <a:cs typeface="Tahoma" pitchFamily="2"/>
              </a:rPr>
              <a:t>ПОЛОВИННЫЕ (СУПЕР ДЛИННЫЕ)</a:t>
            </a:r>
          </a:p>
        </p:txBody>
      </p:sp>
      <p:pic>
        <p:nvPicPr>
          <p:cNvPr id="12291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2" t="9122" r="10989" b="11508"/>
          <a:stretch>
            <a:fillRect/>
          </a:stretch>
        </p:blipFill>
        <p:spPr bwMode="auto">
          <a:xfrm>
            <a:off x="347663" y="1079500"/>
            <a:ext cx="3124200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5600" y="1312863"/>
            <a:ext cx="4165600" cy="48736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3600" b="1" i="1" dirty="0">
                <a:solidFill>
                  <a:srgbClr val="FF80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 pitchFamily="18"/>
                <a:ea typeface="Segoe UI" pitchFamily="2"/>
                <a:cs typeface="Tahoma" pitchFamily="2"/>
              </a:rPr>
              <a:t>Давай вместе: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65600" y="2519363"/>
            <a:ext cx="180975" cy="430212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4340225" y="2867025"/>
            <a:ext cx="346075" cy="3730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7" name="Прямая соединительная линия 6"/>
          <p:cNvSpPr/>
          <p:nvPr/>
        </p:nvSpPr>
        <p:spPr>
          <a:xfrm flipV="1">
            <a:off x="4686300" y="2160588"/>
            <a:ext cx="0" cy="706437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5727700" y="2879725"/>
            <a:ext cx="347663" cy="360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Прямая соединительная линия 8"/>
          <p:cNvSpPr/>
          <p:nvPr/>
        </p:nvSpPr>
        <p:spPr>
          <a:xfrm flipV="1">
            <a:off x="6075363" y="2160588"/>
            <a:ext cx="0" cy="719137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7116763" y="2879725"/>
            <a:ext cx="346075" cy="360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1" name="Прямая соединительная линия 10"/>
          <p:cNvSpPr/>
          <p:nvPr/>
        </p:nvSpPr>
        <p:spPr>
          <a:xfrm flipV="1">
            <a:off x="7462838" y="2160588"/>
            <a:ext cx="0" cy="719137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8678863" y="2879725"/>
            <a:ext cx="346075" cy="3603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3" name="Прямая соединительная линия 12"/>
          <p:cNvSpPr/>
          <p:nvPr/>
        </p:nvSpPr>
        <p:spPr>
          <a:xfrm flipV="1">
            <a:off x="9024938" y="2160588"/>
            <a:ext cx="0" cy="719137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2563" y="3433763"/>
            <a:ext cx="107632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1475" y="3433763"/>
            <a:ext cx="107632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40538" y="3433763"/>
            <a:ext cx="107632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02638" y="3433763"/>
            <a:ext cx="107632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</a:p>
        </p:txBody>
      </p:sp>
      <p:pic>
        <p:nvPicPr>
          <p:cNvPr id="3" name="Миша (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619" y="170979"/>
            <a:ext cx="403811" cy="4038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 4"/>
          <p:cNvSpPr/>
          <p:nvPr/>
        </p:nvSpPr>
        <p:spPr>
          <a:xfrm>
            <a:off x="1909080" y="356760"/>
            <a:ext cx="6248520" cy="723240"/>
          </a:xfrm>
          <a:prstGeom prst="rect">
            <a:avLst/>
          </a:prstGeom>
        </p:spPr>
        <p:txBody>
          <a:bodyPr lIns="114120" tIns="70920" rIns="114120" bIns="70920" fromWordArt="1" anchor="ctr" anchorCtr="1" compatLnSpc="0">
            <a:prstTxWarp prst="textPlain">
              <a:avLst/>
            </a:prstTxWarp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 sz="2400" b="1" i="0" u="none" strike="noStrike" kern="1200" cap="none" baseline="0">
                <a:ln>
                  <a:noFill/>
                </a:ln>
                <a:solidFill>
                  <a:srgbClr val="000000"/>
                </a:solidFill>
                <a:latin typeface="Noto Sans" pitchFamily="34"/>
                <a:ea typeface="MS Gothic" pitchFamily="2"/>
                <a:cs typeface="Tahoma" pitchFamily="2"/>
              </a:defRPr>
            </a:pPr>
            <a:r>
              <a:rPr lang="ru-RU" sz="2400" b="1">
                <a:ln w="57240">
                  <a:solidFill>
                    <a:srgbClr val="FFBF00"/>
                  </a:solidFill>
                  <a:prstDash val="solid"/>
                  <a:round/>
                </a:ln>
                <a:solidFill>
                  <a:srgbClr val="FFFFA6"/>
                </a:solidFill>
                <a:effectLst>
                  <a:outerShdw dist="53966" dir="2700000" algn="tl">
                    <a:srgbClr val="808080">
                      <a:alpha val="20000"/>
                    </a:srgbClr>
                  </a:outerShdw>
                </a:effectLst>
                <a:latin typeface="Noto Sans" pitchFamily="34"/>
                <a:ea typeface="MS Gothic" pitchFamily="2"/>
                <a:cs typeface="Tahoma" pitchFamily="2"/>
              </a:rPr>
              <a:t>ЦЕЛАЯ (МЕГА ДЛИННАЯ)</a:t>
            </a:r>
          </a:p>
        </p:txBody>
      </p:sp>
      <p:pic>
        <p:nvPicPr>
          <p:cNvPr id="14339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106488"/>
            <a:ext cx="5465762" cy="409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00738" y="1260475"/>
            <a:ext cx="3492500" cy="6016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3600" b="1" i="1" dirty="0">
                <a:solidFill>
                  <a:srgbClr val="FF8000"/>
                </a:solidFill>
                <a:effectLst>
                  <a:outerShdw dist="17961" dir="2700000">
                    <a:scrgbClr r="0" g="0" b="0"/>
                  </a:outerShdw>
                </a:effectLst>
                <a:latin typeface="Liberation Sans" pitchFamily="18"/>
                <a:ea typeface="Segoe UI" pitchFamily="2"/>
                <a:cs typeface="Tahoma" pitchFamily="2"/>
              </a:rPr>
              <a:t>Давай вместе: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7289800" y="2519363"/>
            <a:ext cx="520700" cy="54133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788" y="3419475"/>
            <a:ext cx="251777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ЧЕ — РЕ — ПА — ХА</a:t>
            </a:r>
          </a:p>
        </p:txBody>
      </p:sp>
      <p:pic>
        <p:nvPicPr>
          <p:cNvPr id="3" name="Черепаха (4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4654" y="162253"/>
            <a:ext cx="389013" cy="3890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0"/>
            <a:ext cx="9025560" cy="558000"/>
          </a:xfrm>
        </p:spPr>
        <p:txBody>
          <a:bodyPr vert="horz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dirty="0" smtClean="0"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  <a:highlight>
                  <a:srgbClr val="FFFF00"/>
                </a:highlight>
                <a:ea typeface="Segoe UI" pitchFamily="2"/>
                <a:cs typeface="Tahoma" pitchFamily="2"/>
              </a:rPr>
              <a:t>ДАВАЙ ПОПРОБУЕМ:</a:t>
            </a:r>
          </a:p>
        </p:txBody>
      </p:sp>
      <p:pic>
        <p:nvPicPr>
          <p:cNvPr id="16387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64" r="15852" b="77116"/>
          <a:stretch>
            <a:fillRect/>
          </a:stretch>
        </p:blipFill>
        <p:spPr bwMode="auto">
          <a:xfrm>
            <a:off x="173038" y="1800225"/>
            <a:ext cx="937418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60475" y="2519363"/>
            <a:ext cx="801688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1375" y="2519363"/>
            <a:ext cx="801688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2425" y="2495550"/>
            <a:ext cx="801688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4900" y="2495550"/>
            <a:ext cx="801688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бел-ка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3263" y="2495550"/>
            <a:ext cx="922337" cy="3270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91100" y="2495550"/>
            <a:ext cx="579438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61000" y="2484438"/>
            <a:ext cx="579438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0425" y="2484438"/>
            <a:ext cx="579438" cy="3270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1600" dirty="0">
                <a:latin typeface="Times New Roman" pitchFamily="18" charset="0"/>
                <a:ea typeface="Segoe UI" pitchFamily="2"/>
                <a:cs typeface="Times New Roman" pitchFamily="18" charset="0"/>
              </a:rPr>
              <a:t>волк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1763" y="2533650"/>
            <a:ext cx="808037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1550" y="2533650"/>
            <a:ext cx="808038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43888" y="2533650"/>
            <a:ext cx="1657350" cy="355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че-ре-па-ха</a:t>
            </a:r>
            <a:endParaRPr lang="ru-RU" dirty="0">
              <a:latin typeface="Times New Roman" pitchFamily="18" charset="0"/>
              <a:ea typeface="Segoe UI" pitchFamily="2"/>
              <a:cs typeface="Times New Roman" pitchFamily="18" charset="0"/>
            </a:endParaRPr>
          </a:p>
        </p:txBody>
      </p:sp>
      <p:pic>
        <p:nvPicPr>
          <p:cNvPr id="16399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065"/>
          <a:stretch>
            <a:fillRect/>
          </a:stretch>
        </p:blipFill>
        <p:spPr bwMode="auto">
          <a:xfrm>
            <a:off x="868363" y="2841625"/>
            <a:ext cx="208121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8" r="5122"/>
          <a:stretch>
            <a:fillRect/>
          </a:stretch>
        </p:blipFill>
        <p:spPr bwMode="auto">
          <a:xfrm>
            <a:off x="6548438" y="2879725"/>
            <a:ext cx="143510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4" t="18642" r="23303" b="24207"/>
          <a:stretch>
            <a:fillRect/>
          </a:stretch>
        </p:blipFill>
        <p:spPr bwMode="auto">
          <a:xfrm>
            <a:off x="2951163" y="3779838"/>
            <a:ext cx="12144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t="21201" r="50552" b="19736"/>
          <a:stretch>
            <a:fillRect/>
          </a:stretch>
        </p:blipFill>
        <p:spPr bwMode="auto">
          <a:xfrm>
            <a:off x="8331200" y="3060700"/>
            <a:ext cx="13462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987675"/>
            <a:ext cx="17938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Гамма (5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3627" y="170979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36720"/>
            <a:ext cx="9025560" cy="558000"/>
          </a:xfrm>
        </p:spPr>
        <p:txBody>
          <a:bodyPr vert="horz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Знаешь почему целая нота так называется?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868363" y="1260475"/>
            <a:ext cx="866775" cy="7191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92325" y="1439863"/>
            <a:ext cx="333692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Посмотри, на что она похожа?</a:t>
            </a:r>
          </a:p>
        </p:txBody>
      </p:sp>
      <p:pic>
        <p:nvPicPr>
          <p:cNvPr id="1843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2160588"/>
            <a:ext cx="1216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9613" y="2665413"/>
            <a:ext cx="3214687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Она похожа на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целое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 яблоко!</a:t>
            </a:r>
          </a:p>
        </p:txBody>
      </p:sp>
      <p:pic>
        <p:nvPicPr>
          <p:cNvPr id="18439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674688"/>
            <a:ext cx="3659187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7663" y="3779838"/>
            <a:ext cx="5511800" cy="6223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Целая нота звучит, пока ты проговариваешь слово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«</a:t>
            </a:r>
            <a:r>
              <a:rPr lang="ru-RU" b="1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че-ре-па-ха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» и хлопаешь 4 хлопка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47040" y="36720"/>
            <a:ext cx="9025560" cy="558000"/>
          </a:xfrm>
        </p:spPr>
        <p:txBody>
          <a:bodyPr vert="horz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b="1" i="1" smtClean="0"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ea typeface="Segoe UI" pitchFamily="2"/>
                <a:cs typeface="Tahoma" pitchFamily="2"/>
              </a:rPr>
              <a:t>А теперь посмотри:</a:t>
            </a:r>
          </a:p>
        </p:txBody>
      </p:sp>
      <p:pic>
        <p:nvPicPr>
          <p:cNvPr id="2048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900113"/>
            <a:ext cx="12811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9763" y="1260475"/>
            <a:ext cx="2109787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Помнишь яблоко?</a:t>
            </a:r>
          </a:p>
        </p:txBody>
      </p:sp>
      <p:pic>
        <p:nvPicPr>
          <p:cNvPr id="2048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8" t="26561" r="238" b="18901"/>
          <a:stretch>
            <a:fillRect/>
          </a:stretch>
        </p:blipFill>
        <p:spPr bwMode="auto">
          <a:xfrm>
            <a:off x="693738" y="2160588"/>
            <a:ext cx="10414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54200" y="2354263"/>
            <a:ext cx="2514600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Поделим его пополам!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1041400" y="3600450"/>
            <a:ext cx="346075" cy="358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8" name="Прямая соединительная линия 7"/>
          <p:cNvSpPr/>
          <p:nvPr/>
        </p:nvSpPr>
        <p:spPr>
          <a:xfrm>
            <a:off x="1389063" y="3240088"/>
            <a:ext cx="0" cy="539750"/>
          </a:xfrm>
          <a:prstGeom prst="line">
            <a:avLst/>
          </a:prstGeom>
          <a:noFill/>
          <a:ln w="18000">
            <a:solidFill>
              <a:srgbClr val="000000"/>
            </a:solidFill>
            <a:prstDash val="solid"/>
          </a:ln>
        </p:spPr>
        <p:txBody>
          <a:bodyPr wrap="none" lIns="90000" tIns="45000" rIns="90000" bIns="45000" anchor="ctr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ru-RU"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5138" y="3419475"/>
            <a:ext cx="3368675" cy="3556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Получилась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ea typeface="Segoe UI" pitchFamily="2"/>
                <a:cs typeface="Times New Roman" pitchFamily="18" charset="0"/>
              </a:rPr>
              <a:t>половинная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 нота!</a:t>
            </a:r>
          </a:p>
        </p:txBody>
      </p:sp>
      <p:pic>
        <p:nvPicPr>
          <p:cNvPr id="2049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2" t="9122" r="10989" b="11508"/>
          <a:stretch>
            <a:fillRect/>
          </a:stretch>
        </p:blipFill>
        <p:spPr bwMode="auto">
          <a:xfrm>
            <a:off x="6423025" y="595313"/>
            <a:ext cx="3124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0363" y="4140200"/>
            <a:ext cx="6119812" cy="6016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Половинная нота звучит, пока ты проговариваешь 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слово «</a:t>
            </a:r>
            <a:r>
              <a:rPr lang="ru-RU" b="1" dirty="0" err="1">
                <a:latin typeface="Times New Roman" pitchFamily="18" charset="0"/>
                <a:ea typeface="Segoe UI" pitchFamily="2"/>
                <a:cs typeface="Times New Roman" pitchFamily="18" charset="0"/>
              </a:rPr>
              <a:t>ми-ша</a:t>
            </a:r>
            <a:r>
              <a:rPr lang="ru-RU" b="1" dirty="0">
                <a:latin typeface="Times New Roman" pitchFamily="18" charset="0"/>
                <a:ea typeface="Segoe UI" pitchFamily="2"/>
                <a:cs typeface="Times New Roman" pitchFamily="18" charset="0"/>
              </a:rPr>
              <a:t>» и хлопаешь 2 хлопка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ano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iano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600</Words>
  <Application>Microsoft Office PowerPoint</Application>
  <PresentationFormat>Произвольный</PresentationFormat>
  <Paragraphs>141</Paragraphs>
  <Slides>16</Slides>
  <Notes>15</Notes>
  <HiddenSlides>0</HiddenSlides>
  <MMClips>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Piano</vt:lpstr>
      <vt:lpstr>Piano1</vt:lpstr>
      <vt:lpstr>Занимательное сольфеджио для малышей</vt:lpstr>
      <vt:lpstr>«Д л и т е л ь н о с т и   н о т»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 ПОПРОБУЕМ:</vt:lpstr>
      <vt:lpstr>Знаешь почему целая нота так называется?</vt:lpstr>
      <vt:lpstr>А теперь посмотри:</vt:lpstr>
      <vt:lpstr>Давай посмотрим дальше:</vt:lpstr>
      <vt:lpstr>А теперь смотри:</vt:lpstr>
      <vt:lpstr>Давай поиграем:</vt:lpstr>
      <vt:lpstr>Презентация PowerPoint</vt:lpstr>
      <vt:lpstr>ПАУЗА — знак молчания</vt:lpstr>
      <vt:lpstr>Давай попробуем прохлопать: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Piano</dc:title>
  <dc:creator>admin</dc:creator>
  <cp:lastModifiedBy>Компьютер-1</cp:lastModifiedBy>
  <cp:revision>100</cp:revision>
  <dcterms:created xsi:type="dcterms:W3CDTF">2023-08-28T12:49:00Z</dcterms:created>
  <dcterms:modified xsi:type="dcterms:W3CDTF">2024-01-24T06:08:47Z</dcterms:modified>
</cp:coreProperties>
</file>