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308" r:id="rId2"/>
    <p:sldId id="291" r:id="rId3"/>
    <p:sldId id="292" r:id="rId4"/>
    <p:sldId id="293" r:id="rId5"/>
    <p:sldId id="294" r:id="rId6"/>
    <p:sldId id="295" r:id="rId7"/>
    <p:sldId id="297" r:id="rId8"/>
    <p:sldId id="300" r:id="rId9"/>
    <p:sldId id="305" r:id="rId10"/>
    <p:sldId id="304" r:id="rId11"/>
    <p:sldId id="307" r:id="rId12"/>
    <p:sldId id="303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75" y="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D6A4-1D9F-4134-8F15-F96C7B4FCE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C595A-F6F8-4951-81AD-B1A783E36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1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4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5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0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9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7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«Ноты и паузы»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1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1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4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1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8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595A-F6F8-4951-81AD-B1A783E36E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6378-16AD-44C2-8ECC-1E7F1F5130E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6D8D-776E-4417-B88B-8552A2540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ordwall.net/play/83331/182/89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ay/84452/266/355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ordwall.net/play/79273/646/58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view19168146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ordwall.net/ru/resource/5174275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ordwall.net/ru/resource/517308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view36600801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ordwall.net/play/81526/901/47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78238/123/375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85483/163/914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ay/84469/655/596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view174903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3193" y="797467"/>
            <a:ext cx="964433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«Сольфеджио для начинашек или сольфеджио с увлечением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pPr lvl="0" algn="ctr" defTabSz="914400"/>
            <a:endParaRPr lang="ru-RU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 algn="ctr" defTabSz="914400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етодический кейс </a:t>
            </a:r>
          </a:p>
          <a:p>
            <a:pPr lvl="0" algn="ctr" defTabSz="91440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предмету сольфеджио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9336" y="5786566"/>
            <a:ext cx="4243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Разработчики: Сычикова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Р. 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Пермякова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М. А.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1" y="2414919"/>
            <a:ext cx="5937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dministrator\Desktop\Кейс сольфеджио\Продолжение 2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2" b="53199"/>
          <a:stretch/>
        </p:blipFill>
        <p:spPr bwMode="auto">
          <a:xfrm>
            <a:off x="534838" y="4236778"/>
            <a:ext cx="593725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istrator\Desktop\Кейс сольфеджио\Продолжение_000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4"/>
          <a:stretch/>
        </p:blipFill>
        <p:spPr bwMode="auto">
          <a:xfrm>
            <a:off x="1006828" y="710174"/>
            <a:ext cx="5937250" cy="1452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9170" y="269164"/>
            <a:ext cx="1980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Устойчивые ступени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60927" y="1960601"/>
            <a:ext cx="297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Опевание устойчивых ступеней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3027" y="3795768"/>
            <a:ext cx="2595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Строение мажорной гаммы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5896" y="6229646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wordwall.net/play/83331/182/893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7459" y="5832124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Узнай песню по нотам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dministrator\Desktop\Кейс сольфеджио\Тональность ля минор Натуральный вид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67567"/>
          <a:stretch/>
        </p:blipFill>
        <p:spPr bwMode="auto">
          <a:xfrm>
            <a:off x="275207" y="762418"/>
            <a:ext cx="5930900" cy="1606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istrator\Desktop\Кейс сольфеджио\Тональность ля минор Натуральный вид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1" b="45871"/>
          <a:stretch/>
        </p:blipFill>
        <p:spPr bwMode="auto">
          <a:xfrm>
            <a:off x="5960332" y="2701506"/>
            <a:ext cx="5930265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istrator\Desktop\Кейс сольфеджио\Тональность ля минор Натуральный вид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4" b="14195"/>
          <a:stretch/>
        </p:blipFill>
        <p:spPr bwMode="auto">
          <a:xfrm>
            <a:off x="275207" y="4358856"/>
            <a:ext cx="5930900" cy="179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4488" y="291380"/>
            <a:ext cx="3852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Тональность ля минор. Натуральный вид.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89405" y="2245184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Строение минорной гаммы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0692" y="3867932"/>
            <a:ext cx="2165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Главные ступени лада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50117" y="4259183"/>
            <a:ext cx="2694799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Объясни, что называют словом: реприза, опевание, интервал, аккорд.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86606" y="6170846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wordwall.net/play/84452/266/355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19210" y="5853024"/>
            <a:ext cx="174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Определи размер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08" y="3429000"/>
            <a:ext cx="5932488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Administrator\Desktop\Кейс сольфеджио\Продолжение 2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8" b="19601"/>
          <a:stretch/>
        </p:blipFill>
        <p:spPr bwMode="auto">
          <a:xfrm>
            <a:off x="165100" y="5284228"/>
            <a:ext cx="5930900" cy="79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istrator\Desktop\Кейс сольфеджио\Продолжение 3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7"/>
          <a:stretch/>
        </p:blipFill>
        <p:spPr bwMode="auto">
          <a:xfrm>
            <a:off x="392801" y="911585"/>
            <a:ext cx="5937250" cy="2101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756" y="443784"/>
            <a:ext cx="4834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Преврати данные интервалы в номера телефонов.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7155" y="2885424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Интервалы в песенке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3116" y="4600918"/>
            <a:ext cx="3576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Расставь тактовые черты в песенке: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6707" y="6222091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wordwall.net/play/79273/646/589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8449" y="5794094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Определи интервалы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4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istrator\Desktop\Кейс сольфеджио\Продолжение 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0" b="-1"/>
          <a:stretch/>
        </p:blipFill>
        <p:spPr bwMode="auto">
          <a:xfrm>
            <a:off x="637515" y="2002790"/>
            <a:ext cx="5930900" cy="1426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istrator\Desktop\Кейс сольфеджио\Продолжение 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7" b="44210"/>
          <a:stretch/>
        </p:blipFill>
        <p:spPr bwMode="auto">
          <a:xfrm>
            <a:off x="4094672" y="4420978"/>
            <a:ext cx="5935980" cy="147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5464" y="2504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Аккорд – это сочетание трёх и более звуков, взятых одновременно на инструменте или спетых одновременно тремя и более голосами. Один из видов аккорда, который строится на 3-х звуках, ты уже знаешь. Это трезвучие – мажорное и минорное.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9681" y="1429600"/>
            <a:ext cx="5052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Выучи песенки, мелодии которых состоят из аккордов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4073" y="3946911"/>
            <a:ext cx="7177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Подсчитай, сколько ступеней охватывает интервал и подпиши под ним цифру – название интервала.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9202" y="6281084"/>
            <a:ext cx="399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learningapps.org/view19168146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9681" y="6004085"/>
            <a:ext cx="2560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Аккорды. Играем в кубики.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5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" y="886365"/>
            <a:ext cx="59372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9291" y="360654"/>
            <a:ext cx="3720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1. Пиши и называй ноты первой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октавы.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C:\Users\Administrator\Desktop\Кейс сольфеджио\Продолжение 5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8"/>
          <a:stretch/>
        </p:blipFill>
        <p:spPr bwMode="auto">
          <a:xfrm>
            <a:off x="6182265" y="1127906"/>
            <a:ext cx="5937250" cy="219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" y="3660476"/>
            <a:ext cx="5937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0674" y="637653"/>
            <a:ext cx="473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2. Напиши указанные ноты первой октавы по 5 раз.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1786" y="3152001"/>
            <a:ext cx="4076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3. Напиши указанные ноты в первой октаве.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0255" y="4456974"/>
            <a:ext cx="4429963" cy="144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4. Подчеркни спрятанную в слове ноту: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корень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дорога, факел, силач, коляска, речь, козлята, фартук, буксир, арена, воля, время, фамилия, фанфары, садовник, ремонт, росинка, коридор, фальшь, пресса, премия.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8777" y="5798064"/>
            <a:ext cx="441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wordwall.net/ru/resource/51742757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2265" y="5334137"/>
            <a:ext cx="196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Ноты первой октавы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42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05" y="1666037"/>
            <a:ext cx="59372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3" y="3137739"/>
            <a:ext cx="5937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dministrator\Desktop\Кейс сольфеджио\Тональность ля минор Натуральный вид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8"/>
          <a:stretch/>
        </p:blipFill>
        <p:spPr bwMode="auto">
          <a:xfrm>
            <a:off x="468377" y="891987"/>
            <a:ext cx="5930900" cy="493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263" y="443784"/>
            <a:ext cx="7000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1. Напиши ноту Ре первой октавы целой, половинной, четвертной, восьмыми.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5662" y="1138684"/>
            <a:ext cx="3853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2. Найди ошибки и исправь названия нот.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3157" y="2664425"/>
            <a:ext cx="3344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3. Попробуй сыграть, а потом спеть.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5189" r="13427" b="44659"/>
          <a:stretch/>
        </p:blipFill>
        <p:spPr bwMode="auto">
          <a:xfrm>
            <a:off x="9190581" y="4873924"/>
            <a:ext cx="2938159" cy="17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10042" y="3137738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4. Разгадай ребусы.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4" y="3541025"/>
            <a:ext cx="2819550" cy="17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98571" y="4873924"/>
            <a:ext cx="3347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5. Придумай и запиши свои ребусы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3" name="Рисунок 12" descr="C:\Users\Administrator\Desktop\Кейс сольфеджио\Тональность ля минор Натуральный вид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8"/>
          <a:stretch/>
        </p:blipFill>
        <p:spPr bwMode="auto">
          <a:xfrm>
            <a:off x="159263" y="5281510"/>
            <a:ext cx="5930900" cy="493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42854" y="6375341"/>
            <a:ext cx="441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wordwall.net/ru/resource/51730857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5522" y="6032321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Длительности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istrator\Desktop\Кейс сольфеджио\Расставь тактовые черты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63811"/>
          <a:stretch/>
        </p:blipFill>
        <p:spPr bwMode="auto">
          <a:xfrm>
            <a:off x="229216" y="539810"/>
            <a:ext cx="5936615" cy="1327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istrator\Desktop\Кейс сольфеджио\Расставь тактовые черты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1" b="50477"/>
          <a:stretch/>
        </p:blipFill>
        <p:spPr bwMode="auto">
          <a:xfrm>
            <a:off x="5784628" y="2103587"/>
            <a:ext cx="5936615" cy="831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istrator\Desktop\Кейс сольфеджио\Расставь тактовые черты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4"/>
          <a:stretch/>
        </p:blipFill>
        <p:spPr bwMode="auto">
          <a:xfrm>
            <a:off x="234173" y="3560613"/>
            <a:ext cx="5936615" cy="2635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396" y="137069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1. Расставь тактовые черты.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9959" y="1576545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2. Простучи ритм.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1610" y="3013502"/>
            <a:ext cx="2983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3. Определи и подпиши размер.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1733" y="3429636"/>
            <a:ext cx="3439064" cy="144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4. Ответь на вопросы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marL="228600" lvl="0" indent="-228600" defTabSz="914400">
              <a:lnSpc>
                <a:spcPct val="150000"/>
              </a:lnSpc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называется самый устойчивый звук?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28600" lvl="0" indent="-228600" defTabSz="914400">
              <a:lnSpc>
                <a:spcPct val="150000"/>
              </a:lnSpc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Из каких ступеней состоит тоническое трезвучие?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01048" y="5737368"/>
            <a:ext cx="399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learningapps.org/view36600801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2907" y="5372437"/>
            <a:ext cx="2056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Игра «Ноты и паузы»</a:t>
            </a:r>
          </a:p>
        </p:txBody>
      </p:sp>
    </p:spTree>
    <p:extLst>
      <p:ext uri="{BB962C8B-B14F-4D97-AF65-F5344CB8AC3E}">
        <p14:creationId xmlns:p14="http://schemas.microsoft.com/office/powerpoint/2010/main" val="19478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6" y="722523"/>
            <a:ext cx="5937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" y="4247456"/>
            <a:ext cx="59372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" y="2601332"/>
            <a:ext cx="59372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Administrator\Desktop\Кейс сольфеджио\Продолжение 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79887" r="-18" b="-1668"/>
          <a:stretch/>
        </p:blipFill>
        <p:spPr bwMode="auto">
          <a:xfrm>
            <a:off x="6045378" y="1641361"/>
            <a:ext cx="5935980" cy="1492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5780" y="197454"/>
            <a:ext cx="1721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1. Подпиши ноты.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6916" y="1145727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2. Расставь тактовые черты.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3912" y="2175998"/>
            <a:ext cx="3105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3. Проставь диезы перед нотами.</a:t>
            </a:r>
          </a:p>
        </p:txBody>
      </p:sp>
      <p:pic>
        <p:nvPicPr>
          <p:cNvPr id="10" name="Picture 15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2917" r="56983" b="74303"/>
          <a:stretch/>
        </p:blipFill>
        <p:spPr bwMode="auto">
          <a:xfrm>
            <a:off x="7694419" y="3741966"/>
            <a:ext cx="1852650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23924" r="56983" b="51696"/>
          <a:stretch/>
        </p:blipFill>
        <p:spPr bwMode="auto">
          <a:xfrm>
            <a:off x="9918019" y="3735938"/>
            <a:ext cx="1852650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67241" r="56983" b="8503"/>
          <a:stretch/>
        </p:blipFill>
        <p:spPr bwMode="auto">
          <a:xfrm>
            <a:off x="7709340" y="4464719"/>
            <a:ext cx="1846012" cy="5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63" r="8765" b="72965"/>
          <a:stretch/>
        </p:blipFill>
        <p:spPr bwMode="auto">
          <a:xfrm>
            <a:off x="9918019" y="4459860"/>
            <a:ext cx="1852651" cy="5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46460" r="5059" b="29753"/>
          <a:stretch/>
        </p:blipFill>
        <p:spPr bwMode="auto">
          <a:xfrm>
            <a:off x="7694418" y="6014214"/>
            <a:ext cx="1852651" cy="53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46971" r="56983" b="28775"/>
          <a:stretch/>
        </p:blipFill>
        <p:spPr bwMode="auto">
          <a:xfrm>
            <a:off x="8729399" y="5214447"/>
            <a:ext cx="1852651" cy="5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66754" r="5624" b="8071"/>
          <a:stretch/>
        </p:blipFill>
        <p:spPr bwMode="auto">
          <a:xfrm>
            <a:off x="9924657" y="5920052"/>
            <a:ext cx="1846013" cy="6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2853" y="3315855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4. Реши примеры: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960" y="3735938"/>
            <a:ext cx="4623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5. Вставь в гамму Соль-мажор недостающие ноты.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5780" y="6180448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wordwall.net/play/81526/901/477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1291" y="5928151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Знаки альтерации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9" y="537653"/>
            <a:ext cx="59753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dministrator\Desktop\Кейс сольфеджио\Продолжение_0001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7"/>
          <a:stretch/>
        </p:blipFill>
        <p:spPr bwMode="auto">
          <a:xfrm>
            <a:off x="140860" y="5945288"/>
            <a:ext cx="5937250" cy="52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istrator\Desktop\Кейс сольфеджио\Басовый ключ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5" b="82598"/>
          <a:stretch/>
        </p:blipFill>
        <p:spPr bwMode="auto">
          <a:xfrm>
            <a:off x="54806" y="3477525"/>
            <a:ext cx="5937250" cy="768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istrator\Desktop\Кейс сольфеджио\Басовый ключ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5" b="53916"/>
          <a:stretch/>
        </p:blipFill>
        <p:spPr bwMode="auto">
          <a:xfrm>
            <a:off x="6095206" y="4512106"/>
            <a:ext cx="5937250" cy="781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istrator\Desktop\Кейс сольфеджио\Басовый ключ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2" b="-3771"/>
          <a:stretch/>
        </p:blipFill>
        <p:spPr bwMode="auto">
          <a:xfrm>
            <a:off x="6185822" y="2947262"/>
            <a:ext cx="5937250" cy="55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3967" y="141860"/>
            <a:ext cx="4806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Сыграй и спой песенку. Расставь тактовые черты.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5626" y="179194"/>
            <a:ext cx="3108385" cy="200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Ещё раз про БАСОВЫЙ КЛЮЧ.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Басовый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ключ нужен для записи музыки в низком регистре. Его завиток и две точки охватывают 4-ю линейку нотоносца, на которой пишется нота «фа» малой октавы.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0203" y="2478098"/>
            <a:ext cx="2509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Напиши до конца строчки.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4577" y="3032841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Запомни!</a:t>
            </a:r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40757" y="3968876"/>
            <a:ext cx="2460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 Подпиши названия нот.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9880" y="5400510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 Расставь тактовые черты.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77682" y="6407609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wordwall.net/play/78238/123/375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96868" y="5926937"/>
            <a:ext cx="147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Басовый ключ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7" b="79913"/>
          <a:stretch/>
        </p:blipFill>
        <p:spPr bwMode="auto">
          <a:xfrm>
            <a:off x="79689" y="546828"/>
            <a:ext cx="5937250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2" b="68583"/>
          <a:stretch/>
        </p:blipFill>
        <p:spPr bwMode="auto">
          <a:xfrm>
            <a:off x="6096000" y="1137849"/>
            <a:ext cx="5937250" cy="75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istrator\Desktop\Кейс сольфеджио\Продолжение_0001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5" b="55708"/>
          <a:stretch/>
        </p:blipFill>
        <p:spPr bwMode="auto">
          <a:xfrm>
            <a:off x="158749" y="3429000"/>
            <a:ext cx="5937250" cy="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2" b="46364"/>
          <a:stretch/>
        </p:blipFill>
        <p:spPr bwMode="auto">
          <a:xfrm>
            <a:off x="6254750" y="4272712"/>
            <a:ext cx="5937250" cy="69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istrator\Desktop\Кейс сольфеджио\Басовый ключ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0" b="20561"/>
          <a:stretch/>
        </p:blipFill>
        <p:spPr bwMode="auto">
          <a:xfrm>
            <a:off x="79689" y="1448999"/>
            <a:ext cx="5937250" cy="88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6909" y="134915"/>
            <a:ext cx="2460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Подпиши названия нот.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75419" y="633088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Расставь тактовые черты.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2822" y="2867806"/>
            <a:ext cx="1997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 Допиши мелодию.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5020" y="5102047"/>
            <a:ext cx="2799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prstClr val="black"/>
                </a:solidFill>
                <a:latin typeface="Arial Black" panose="020B0A04020102020204" pitchFamily="34" charset="0"/>
              </a:rPr>
              <a:t>Выпиши устойчивые ступени.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" y="5596746"/>
            <a:ext cx="59324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46282" y="3767951"/>
            <a:ext cx="4616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 Определи и подпиши размер, допиши мелодию.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6576" y="6232407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wordwall.net/play/85483/163/914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95987" y="5889212"/>
            <a:ext cx="1980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Устойчивые ступени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2" b="33705"/>
          <a:stretch/>
        </p:blipFill>
        <p:spPr bwMode="auto">
          <a:xfrm>
            <a:off x="74575" y="1101366"/>
            <a:ext cx="593534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727" y="577048"/>
            <a:ext cx="5803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1. Подправь некоторые длительности, чтобы получилось верно.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9613" y="1020531"/>
            <a:ext cx="4256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 Вставь в такты недостающие длительности.</a:t>
            </a:r>
          </a:p>
        </p:txBody>
      </p:sp>
      <p:pic>
        <p:nvPicPr>
          <p:cNvPr id="6" name="Рисунок 5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1" b="12583"/>
          <a:stretch/>
        </p:blipFill>
        <p:spPr bwMode="auto">
          <a:xfrm>
            <a:off x="6095206" y="1466491"/>
            <a:ext cx="5935345" cy="144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963" y="3353893"/>
            <a:ext cx="5783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 Добавь к терции один звук так, чтобы получилось трезвучие.</a:t>
            </a:r>
          </a:p>
        </p:txBody>
      </p:sp>
      <p:pic>
        <p:nvPicPr>
          <p:cNvPr id="8" name="Рисунок 7" descr="C:\Users\Administrator\Desktop\Кейс сольфеджио\Продолжение_00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0" b="-1"/>
          <a:stretch/>
        </p:blipFill>
        <p:spPr bwMode="auto">
          <a:xfrm>
            <a:off x="74574" y="3998103"/>
            <a:ext cx="5935345" cy="67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67819" y="3986834"/>
            <a:ext cx="3048000" cy="144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 Ответь на вопросы: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28600" lvl="0" indent="-228600" algn="ctr" defTabSz="914400">
              <a:lnSpc>
                <a:spcPct val="150000"/>
              </a:lnSpc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Из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каких ступеней состоит тоническое трезвучие?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28600" lvl="0" indent="-228600" algn="ctr" defTabSz="914400">
              <a:lnSpc>
                <a:spcPct val="150000"/>
              </a:lnSpc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Перечисли все диезы по порядку.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425" y="3709835"/>
            <a:ext cx="728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prstClr val="black"/>
                </a:solidFill>
              </a:rPr>
              <a:t>образец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2910" y="6193480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wordwall.net/play/84469/655/596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77055" y="5849797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Мажорное трезвучие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istrator\Desktop\Кейс сольфеджио\Продолжение_000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47108"/>
          <a:stretch/>
        </p:blipFill>
        <p:spPr bwMode="auto">
          <a:xfrm>
            <a:off x="1459877" y="4740935"/>
            <a:ext cx="5937250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3762" y="133233"/>
            <a:ext cx="3408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Проверочная работа по сольфеджио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2863" y="448575"/>
            <a:ext cx="4599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Уч-ся_____________________________________________________</a:t>
            </a:r>
          </a:p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Ответь на вопросы:</a:t>
            </a:r>
          </a:p>
          <a:p>
            <a:pPr marL="228600" lvl="0" indent="-228600" defTabSz="914400">
              <a:buAutoNum type="arabicPeriod"/>
            </a:pPr>
            <a:r>
              <a:rPr lang="ru-RU" sz="1200" dirty="0" smtClean="0">
                <a:solidFill>
                  <a:prstClr val="black"/>
                </a:solidFill>
              </a:rPr>
              <a:t>Напиши длительности, которые ты знаешь.</a:t>
            </a:r>
          </a:p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______________________________________________________</a:t>
            </a:r>
          </a:p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2. Какой ключ открывает ноту «фа» малой октавы? Напиши его.</a:t>
            </a:r>
          </a:p>
          <a:p>
            <a:pPr lvl="0" defTabSz="914400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/>
          <a:stretch/>
        </p:blipFill>
        <p:spPr bwMode="auto">
          <a:xfrm>
            <a:off x="3114135" y="1581181"/>
            <a:ext cx="482905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2863" y="2207410"/>
            <a:ext cx="3230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  3</a:t>
            </a:r>
            <a:r>
              <a:rPr lang="ru-RU" sz="1200" dirty="0">
                <a:solidFill>
                  <a:prstClr val="black"/>
                </a:solidFill>
              </a:rPr>
              <a:t>. Сколько ступеней в гамме</a:t>
            </a:r>
            <a:r>
              <a:rPr lang="ru-RU" sz="1200" dirty="0" smtClean="0">
                <a:solidFill>
                  <a:prstClr val="black"/>
                </a:solidFill>
              </a:rPr>
              <a:t>? _____________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7184" y="2514125"/>
            <a:ext cx="3165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 smtClean="0">
                <a:solidFill>
                  <a:prstClr val="black"/>
                </a:solidFill>
              </a:rPr>
              <a:t>4. Какие </a:t>
            </a:r>
            <a:r>
              <a:rPr lang="ru-RU" sz="1200" dirty="0">
                <a:solidFill>
                  <a:prstClr val="black"/>
                </a:solidFill>
              </a:rPr>
              <a:t>из них неустойчивые</a:t>
            </a:r>
            <a:r>
              <a:rPr lang="ru-RU" sz="1200" dirty="0" smtClean="0">
                <a:solidFill>
                  <a:prstClr val="black"/>
                </a:solidFill>
              </a:rPr>
              <a:t>? ____________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7184" y="2787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ru-RU" sz="1200" dirty="0">
                <a:solidFill>
                  <a:prstClr val="black"/>
                </a:solidFill>
              </a:rPr>
              <a:t>5. Что такое пауза? </a:t>
            </a:r>
            <a:r>
              <a:rPr lang="ru-RU" sz="1200" dirty="0" smtClean="0">
                <a:solidFill>
                  <a:prstClr val="black"/>
                </a:solidFill>
              </a:rPr>
              <a:t> _______________________________________________</a:t>
            </a:r>
          </a:p>
          <a:p>
            <a:pPr lvl="0" defTabSz="914400">
              <a:lnSpc>
                <a:spcPct val="15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6</a:t>
            </a:r>
            <a:r>
              <a:rPr lang="ru-RU" sz="1200" dirty="0">
                <a:solidFill>
                  <a:prstClr val="black"/>
                </a:solidFill>
              </a:rPr>
              <a:t>. Какие ступени образуют Тоническое трезвучие? </a:t>
            </a:r>
            <a:r>
              <a:rPr lang="ru-RU" sz="1200" dirty="0" smtClean="0">
                <a:solidFill>
                  <a:prstClr val="black"/>
                </a:solidFill>
              </a:rPr>
              <a:t> ___________________________</a:t>
            </a:r>
          </a:p>
          <a:p>
            <a:pPr lvl="0" defTabSz="914400">
              <a:lnSpc>
                <a:spcPct val="15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7</a:t>
            </a:r>
            <a:r>
              <a:rPr lang="ru-RU" sz="1200" dirty="0">
                <a:solidFill>
                  <a:prstClr val="black"/>
                </a:solidFill>
              </a:rPr>
              <a:t>. Какой знак понижает ноту? </a:t>
            </a:r>
            <a:r>
              <a:rPr lang="ru-RU" sz="1200" dirty="0" smtClean="0">
                <a:solidFill>
                  <a:prstClr val="black"/>
                </a:solidFill>
              </a:rPr>
              <a:t>___________________________________</a:t>
            </a:r>
          </a:p>
          <a:p>
            <a:pPr lvl="0" defTabSz="914400">
              <a:lnSpc>
                <a:spcPct val="15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8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Какие </a:t>
            </a:r>
            <a:r>
              <a:rPr lang="ru-RU" sz="1200" dirty="0">
                <a:solidFill>
                  <a:prstClr val="black"/>
                </a:solidFill>
              </a:rPr>
              <a:t>ступени окружают тонику</a:t>
            </a:r>
            <a:r>
              <a:rPr lang="ru-RU" sz="1200" dirty="0" smtClean="0">
                <a:solidFill>
                  <a:prstClr val="black"/>
                </a:solidFill>
              </a:rPr>
              <a:t>? _________________________________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0753" y="4300745"/>
            <a:ext cx="1846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prstClr val="black"/>
                </a:solidFill>
              </a:rPr>
              <a:t>Расставь тактовые черты.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8683" y="5965969"/>
            <a:ext cx="388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learningapps.org/view1749033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99116" y="5541995"/>
            <a:ext cx="448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1200" dirty="0">
                <a:solidFill>
                  <a:prstClr val="black"/>
                </a:solidFill>
              </a:rPr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val="22104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670</Words>
  <Application>Microsoft Office PowerPoint</Application>
  <PresentationFormat>Широкоэкранный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Интервальный зоопарк</dc:title>
  <dc:creator>Пользователь</dc:creator>
  <cp:lastModifiedBy>User</cp:lastModifiedBy>
  <cp:revision>65</cp:revision>
  <dcterms:created xsi:type="dcterms:W3CDTF">2025-03-08T12:04:02Z</dcterms:created>
  <dcterms:modified xsi:type="dcterms:W3CDTF">2025-03-12T04:33:38Z</dcterms:modified>
</cp:coreProperties>
</file>